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B9581D-1B53-4D69-AC9A-2C650FA3A50B}">
  <a:tblStyle styleId="{F8B9581D-1B53-4D69-AC9A-2C650FA3A5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4.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58159eda1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58159eda1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58159eda1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58159eda1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58159eda1_0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58159eda1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58159eda1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58159eda1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58159eda1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58159eda1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58159eda1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58159eda1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58159eda1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58159eda1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58159eda1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58159eda1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058159eda1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058159eda1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058159eda1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058159eda1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58159eda1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58159eda1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58159eda1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58159eda1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58159eda1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58159eda1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058159eda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058159eda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58159eda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58159eda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58159eda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058159eda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58159eda1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58159eda1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58159eda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058159eda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58159eda1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058159eda1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c71a576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dc71a576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058159eda1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058159eda1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58159eda1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58159eda1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dc71a5762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dc71a5762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dc71a5762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dc71a5762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dc71a5762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dc71a5762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58159eda1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58159eda1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58159eda1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58159eda1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058159eda1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058159eda1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058159eda1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058159eda1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58159eda1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058159eda1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58159eda1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58159eda1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15.png"/><Relationship Id="rId7" Type="http://schemas.openxmlformats.org/officeDocument/2006/relationships/image" Target="../media/image6.png"/><Relationship Id="rId8"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github.com/erfanghobadian/imagined-speech-classification" TargetMode="External"/><Relationship Id="rId4" Type="http://schemas.openxmlformats.org/officeDocument/2006/relationships/hyperlink" Target="https://colab.research.google.com/drive/1yaGFQQ8uyUbGtqxsSup6MWqfkMfPOLna?authuser=1#scrollTo=ePj15H9K0NK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822575" y="1396975"/>
            <a:ext cx="74199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solidFill>
                  <a:srgbClr val="000000"/>
                </a:solidFill>
                <a:latin typeface="Arial"/>
                <a:ea typeface="Arial"/>
                <a:cs typeface="Arial"/>
                <a:sym typeface="Arial"/>
              </a:rPr>
              <a:t>A study on neural network modeling methods </a:t>
            </a:r>
            <a:endParaRPr sz="2040">
              <a:solidFill>
                <a:srgbClr val="000000"/>
              </a:solidFill>
              <a:latin typeface="Arial"/>
              <a:ea typeface="Arial"/>
              <a:cs typeface="Arial"/>
              <a:sym typeface="Arial"/>
            </a:endParaRPr>
          </a:p>
          <a:p>
            <a:pPr indent="0" lvl="0" marL="0" rtl="0" algn="l">
              <a:spcBef>
                <a:spcPts val="0"/>
              </a:spcBef>
              <a:spcAft>
                <a:spcPts val="0"/>
              </a:spcAft>
              <a:buSzPts val="990"/>
              <a:buNone/>
            </a:pPr>
            <a:r>
              <a:rPr lang="en" sz="2040">
                <a:solidFill>
                  <a:srgbClr val="000000"/>
                </a:solidFill>
                <a:latin typeface="Arial"/>
                <a:ea typeface="Arial"/>
                <a:cs typeface="Arial"/>
                <a:sym typeface="Arial"/>
              </a:rPr>
              <a:t>to categorize the imagined speech </a:t>
            </a:r>
            <a:endParaRPr sz="2040">
              <a:solidFill>
                <a:srgbClr val="000000"/>
              </a:solidFill>
              <a:latin typeface="Arial"/>
              <a:ea typeface="Arial"/>
              <a:cs typeface="Arial"/>
              <a:sym typeface="Arial"/>
            </a:endParaRPr>
          </a:p>
          <a:p>
            <a:pPr indent="0" lvl="0" marL="0" rtl="0" algn="l">
              <a:spcBef>
                <a:spcPts val="0"/>
              </a:spcBef>
              <a:spcAft>
                <a:spcPts val="0"/>
              </a:spcAft>
              <a:buSzPts val="990"/>
              <a:buNone/>
            </a:pPr>
            <a:r>
              <a:rPr lang="en" sz="2040">
                <a:solidFill>
                  <a:srgbClr val="000000"/>
                </a:solidFill>
                <a:latin typeface="Arial"/>
                <a:ea typeface="Arial"/>
                <a:cs typeface="Arial"/>
                <a:sym typeface="Arial"/>
              </a:rPr>
              <a:t>of words and phonemes from brain signals (EEG)</a:t>
            </a:r>
            <a:endParaRPr sz="2040"/>
          </a:p>
        </p:txBody>
      </p:sp>
      <p:sp>
        <p:nvSpPr>
          <p:cNvPr id="87" name="Google Shape;87;p13"/>
          <p:cNvSpPr txBox="1"/>
          <p:nvPr>
            <p:ph idx="1" type="subTitle"/>
          </p:nvPr>
        </p:nvSpPr>
        <p:spPr>
          <a:xfrm>
            <a:off x="5801550" y="3246663"/>
            <a:ext cx="2641200" cy="1611000"/>
          </a:xfrm>
          <a:prstGeom prst="rect">
            <a:avLst/>
          </a:prstGeom>
        </p:spPr>
        <p:txBody>
          <a:bodyPr anchorCtr="0" anchor="t" bIns="91425" lIns="91425" spcFirstLastPara="1" rIns="91425" wrap="square" tIns="91425">
            <a:noAutofit/>
          </a:bodyPr>
          <a:lstStyle/>
          <a:p>
            <a:pPr indent="0" lvl="0" marL="0" rtl="0" algn="ctr">
              <a:lnSpc>
                <a:spcPct val="78181"/>
              </a:lnSpc>
              <a:spcBef>
                <a:spcPts val="1000"/>
              </a:spcBef>
              <a:spcAft>
                <a:spcPts val="0"/>
              </a:spcAft>
              <a:buSzPts val="275"/>
              <a:buNone/>
            </a:pPr>
            <a:r>
              <a:rPr b="1" lang="en" sz="1700">
                <a:solidFill>
                  <a:srgbClr val="000000"/>
                </a:solidFill>
                <a:latin typeface="Calibri"/>
                <a:ea typeface="Calibri"/>
                <a:cs typeface="Calibri"/>
                <a:sym typeface="Calibri"/>
              </a:rPr>
              <a:t>Erfan Ghobadian</a:t>
            </a:r>
            <a:endParaRPr b="1" sz="1700">
              <a:solidFill>
                <a:srgbClr val="000000"/>
              </a:solidFill>
              <a:latin typeface="Calibri"/>
              <a:ea typeface="Calibri"/>
              <a:cs typeface="Calibri"/>
              <a:sym typeface="Calibri"/>
            </a:endParaRPr>
          </a:p>
          <a:p>
            <a:pPr indent="0" lvl="0" marL="0" rtl="0" algn="ctr">
              <a:lnSpc>
                <a:spcPct val="78181"/>
              </a:lnSpc>
              <a:spcBef>
                <a:spcPts val="1000"/>
              </a:spcBef>
              <a:spcAft>
                <a:spcPts val="0"/>
              </a:spcAft>
              <a:buSzPts val="275"/>
              <a:buNone/>
            </a:pPr>
            <a:r>
              <a:rPr lang="en" sz="1550">
                <a:solidFill>
                  <a:srgbClr val="000000"/>
                </a:solidFill>
                <a:latin typeface="Arial"/>
                <a:ea typeface="Arial"/>
                <a:cs typeface="Arial"/>
                <a:sym typeface="Arial"/>
              </a:rPr>
              <a:t>Supervisor:</a:t>
            </a:r>
            <a:endParaRPr sz="1550">
              <a:solidFill>
                <a:srgbClr val="000000"/>
              </a:solidFill>
              <a:latin typeface="Arial"/>
              <a:ea typeface="Arial"/>
              <a:cs typeface="Arial"/>
              <a:sym typeface="Arial"/>
            </a:endParaRPr>
          </a:p>
          <a:p>
            <a:pPr indent="0" lvl="0" marL="0" rtl="0" algn="ctr">
              <a:lnSpc>
                <a:spcPct val="78181"/>
              </a:lnSpc>
              <a:spcBef>
                <a:spcPts val="1000"/>
              </a:spcBef>
              <a:spcAft>
                <a:spcPts val="0"/>
              </a:spcAft>
              <a:buSzPts val="275"/>
              <a:buNone/>
            </a:pPr>
            <a:r>
              <a:rPr lang="en" sz="1550">
                <a:solidFill>
                  <a:srgbClr val="000000"/>
                </a:solidFill>
                <a:latin typeface="Arial"/>
                <a:ea typeface="Arial"/>
                <a:cs typeface="Arial"/>
                <a:sym typeface="Arial"/>
              </a:rPr>
              <a:t> </a:t>
            </a:r>
            <a:r>
              <a:rPr b="1" lang="en" sz="1550">
                <a:solidFill>
                  <a:srgbClr val="000000"/>
                </a:solidFill>
                <a:latin typeface="Arial"/>
                <a:ea typeface="Arial"/>
                <a:cs typeface="Arial"/>
                <a:sym typeface="Arial"/>
              </a:rPr>
              <a:t>Dr. Yasser Shekofteh</a:t>
            </a:r>
            <a:endParaRPr b="1" sz="1550">
              <a:solidFill>
                <a:srgbClr val="000000"/>
              </a:solidFill>
              <a:latin typeface="Arial"/>
              <a:ea typeface="Arial"/>
              <a:cs typeface="Arial"/>
              <a:sym typeface="Arial"/>
            </a:endParaRPr>
          </a:p>
          <a:p>
            <a:pPr indent="0" lvl="0" marL="0" rtl="0" algn="ctr">
              <a:lnSpc>
                <a:spcPct val="78181"/>
              </a:lnSpc>
              <a:spcBef>
                <a:spcPts val="1000"/>
              </a:spcBef>
              <a:spcAft>
                <a:spcPts val="0"/>
              </a:spcAft>
              <a:buSzPts val="275"/>
              <a:buNone/>
            </a:pPr>
            <a:r>
              <a:rPr lang="en" sz="1700">
                <a:solidFill>
                  <a:srgbClr val="000000"/>
                </a:solidFill>
                <a:latin typeface="Calibri"/>
                <a:ea typeface="Calibri"/>
                <a:cs typeface="Calibri"/>
                <a:sym typeface="Calibri"/>
              </a:rPr>
              <a:t>Shahid Beheshti University</a:t>
            </a:r>
            <a:endParaRPr sz="1700">
              <a:solidFill>
                <a:srgbClr val="000000"/>
              </a:solidFill>
              <a:latin typeface="Calibri"/>
              <a:ea typeface="Calibri"/>
              <a:cs typeface="Calibri"/>
              <a:sym typeface="Calibri"/>
            </a:endParaRPr>
          </a:p>
          <a:p>
            <a:pPr indent="0" lvl="0" marL="0" rtl="0" algn="l">
              <a:lnSpc>
                <a:spcPct val="80000"/>
              </a:lnSpc>
              <a:spcBef>
                <a:spcPts val="0"/>
              </a:spcBef>
              <a:spcAft>
                <a:spcPts val="0"/>
              </a:spcAft>
              <a:buSzPts val="275"/>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State of Art</a:t>
            </a:r>
            <a:endParaRPr/>
          </a:p>
        </p:txBody>
      </p:sp>
      <p:sp>
        <p:nvSpPr>
          <p:cNvPr id="145" name="Google Shape;145;p22"/>
          <p:cNvSpPr txBox="1"/>
          <p:nvPr>
            <p:ph idx="1" type="body"/>
          </p:nvPr>
        </p:nvSpPr>
        <p:spPr>
          <a:xfrm>
            <a:off x="727650" y="2378900"/>
            <a:ext cx="7688700" cy="1538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t>Edmond M. Dewan discovered the we could </a:t>
            </a:r>
            <a:r>
              <a:rPr lang="en" sz="1200"/>
              <a:t>voluntarily</a:t>
            </a:r>
            <a:r>
              <a:rPr lang="en" sz="1200"/>
              <a:t> control the alpha wave of the EEG signal. He used morse Code in his System in Order to obtain </a:t>
            </a:r>
            <a:r>
              <a:rPr lang="en" sz="1200"/>
              <a:t>letters</a:t>
            </a:r>
            <a:r>
              <a:rPr lang="en" sz="1200"/>
              <a:t> and finally conduct words. (1967)</a:t>
            </a:r>
            <a:endParaRPr sz="1200"/>
          </a:p>
          <a:p>
            <a:pPr indent="-304800" lvl="0" marL="457200" rtl="0" algn="l">
              <a:spcBef>
                <a:spcPts val="0"/>
              </a:spcBef>
              <a:spcAft>
                <a:spcPts val="0"/>
              </a:spcAft>
              <a:buSzPts val="1200"/>
              <a:buAutoNum type="arabicPeriod"/>
            </a:pPr>
            <a:r>
              <a:rPr lang="en" sz="1200"/>
              <a:t>P.R. Kennedy et al. obtained a functional system that uses the movement of a cursor as a form of communication. (2000) </a:t>
            </a:r>
            <a:endParaRPr sz="1200"/>
          </a:p>
          <a:p>
            <a:pPr indent="0" lvl="0" marL="457200" rtl="0" algn="l">
              <a:spcBef>
                <a:spcPts val="1200"/>
              </a:spcBef>
              <a:spcAft>
                <a:spcPts val="1200"/>
              </a:spcAft>
              <a:buNone/>
            </a:pPr>
            <a:r>
              <a:rPr lang="en" sz="1200"/>
              <a:t>These approaches </a:t>
            </a:r>
            <a:r>
              <a:rPr lang="en" sz="1200"/>
              <a:t>represent</a:t>
            </a:r>
            <a:r>
              <a:rPr lang="en" sz="1200"/>
              <a:t> an </a:t>
            </a:r>
            <a:r>
              <a:rPr lang="en" sz="1200"/>
              <a:t>inconvenient</a:t>
            </a:r>
            <a:r>
              <a:rPr lang="en" sz="1200"/>
              <a:t> way to communicate since it takes a long time to form a word.</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State of Art</a:t>
            </a:r>
            <a:endParaRPr/>
          </a:p>
          <a:p>
            <a:pPr indent="0" lvl="0" marL="0" rtl="0" algn="l">
              <a:spcBef>
                <a:spcPts val="0"/>
              </a:spcBef>
              <a:spcAft>
                <a:spcPts val="0"/>
              </a:spcAft>
              <a:buNone/>
            </a:pPr>
            <a:r>
              <a:t/>
            </a:r>
            <a:endParaRPr/>
          </a:p>
        </p:txBody>
      </p:sp>
      <p:sp>
        <p:nvSpPr>
          <p:cNvPr id="151" name="Google Shape;151;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Recent </a:t>
            </a:r>
            <a:r>
              <a:rPr lang="en" sz="1200"/>
              <a:t>studies focused on finding pattern in EEG signals rather than finding a trigger.</a:t>
            </a:r>
            <a:endParaRPr sz="1200"/>
          </a:p>
          <a:p>
            <a:pPr indent="0" lvl="0" marL="0" rtl="0" algn="l">
              <a:spcBef>
                <a:spcPts val="1200"/>
              </a:spcBef>
              <a:spcAft>
                <a:spcPts val="1200"/>
              </a:spcAft>
              <a:buNone/>
            </a:pPr>
            <a:r>
              <a:rPr lang="en" sz="1200">
                <a:highlight>
                  <a:srgbClr val="FFFFFF"/>
                </a:highlight>
              </a:rPr>
              <a:t>Marek Wester reached 50% accuracy in multiple class classification. However, the group later revealed that the experiment process favored the results because the signal acquisition protocol assumed to speak or think the exact stimulus multiple consecutive times, and this accidentally creates temporal correlation in EEG signals. (2006)</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KaraOne Dataset: Overview</a:t>
            </a:r>
            <a:endParaRPr/>
          </a:p>
        </p:txBody>
      </p:sp>
      <p:sp>
        <p:nvSpPr>
          <p:cNvPr id="157" name="Google Shape;15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1200"/>
              </a:spcBef>
              <a:spcAft>
                <a:spcPts val="0"/>
              </a:spcAft>
              <a:buSzPts val="1200"/>
              <a:buChar char="●"/>
            </a:pPr>
            <a:r>
              <a:rPr lang="en" sz="1200">
                <a:highlight>
                  <a:srgbClr val="FFFFFF"/>
                </a:highlight>
              </a:rPr>
              <a:t>14 participants (mean age = 27.4, σ = 5, range = 14) were recruited from the University of Toronto campus.</a:t>
            </a:r>
            <a:endParaRPr sz="1200">
              <a:highlight>
                <a:srgbClr val="FFFFFF"/>
              </a:highlight>
            </a:endParaRPr>
          </a:p>
          <a:p>
            <a:pPr indent="-304800" lvl="0" marL="457200" rtl="0" algn="l">
              <a:lnSpc>
                <a:spcPct val="95000"/>
              </a:lnSpc>
              <a:spcBef>
                <a:spcPts val="0"/>
              </a:spcBef>
              <a:spcAft>
                <a:spcPts val="0"/>
              </a:spcAft>
              <a:buSzPts val="1200"/>
              <a:buChar char="●"/>
            </a:pPr>
            <a:r>
              <a:rPr lang="en" sz="1200">
                <a:highlight>
                  <a:srgbClr val="FFFFFF"/>
                </a:highlight>
              </a:rPr>
              <a:t>All participants were right-handed, and had no history of neurological conditions or substance abuse.</a:t>
            </a:r>
            <a:endParaRPr sz="1200">
              <a:highlight>
                <a:srgbClr val="FFFFFF"/>
              </a:highlight>
            </a:endParaRPr>
          </a:p>
          <a:p>
            <a:pPr indent="-304800" lvl="0" marL="457200" rtl="0" algn="l">
              <a:lnSpc>
                <a:spcPct val="95000"/>
              </a:lnSpc>
              <a:spcBef>
                <a:spcPts val="0"/>
              </a:spcBef>
              <a:spcAft>
                <a:spcPts val="0"/>
              </a:spcAft>
              <a:buSzPts val="1200"/>
              <a:buChar char="●"/>
            </a:pPr>
            <a:r>
              <a:rPr lang="en" sz="1200">
                <a:highlight>
                  <a:srgbClr val="FFFFFF"/>
                </a:highlight>
              </a:rPr>
              <a:t>10 participants identified NA English as their native language and 4 spoke NA English at a fluent level.</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collected audio, facial (from the Kinect) and EEG data of vocalized and imagined speech.</a:t>
            </a:r>
            <a:endParaRPr sz="1200">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7 phonemic/syllabic prompts: </a:t>
            </a:r>
            <a:r>
              <a:rPr i="1" lang="en" sz="1200">
                <a:solidFill>
                  <a:schemeClr val="accent3"/>
                </a:solidFill>
                <a:highlight>
                  <a:srgbClr val="FFFFFF"/>
                </a:highlight>
              </a:rPr>
              <a:t>/iy/</a:t>
            </a:r>
            <a:r>
              <a:rPr lang="en" sz="1200">
                <a:solidFill>
                  <a:schemeClr val="accent3"/>
                </a:solidFill>
                <a:highlight>
                  <a:srgbClr val="FFFFFF"/>
                </a:highlight>
              </a:rPr>
              <a:t>, </a:t>
            </a:r>
            <a:r>
              <a:rPr i="1" lang="en" sz="1200">
                <a:solidFill>
                  <a:schemeClr val="accent3"/>
                </a:solidFill>
                <a:highlight>
                  <a:srgbClr val="FFFFFF"/>
                </a:highlight>
              </a:rPr>
              <a:t>/uw/</a:t>
            </a:r>
            <a:r>
              <a:rPr lang="en" sz="1200">
                <a:solidFill>
                  <a:schemeClr val="accent3"/>
                </a:solidFill>
                <a:highlight>
                  <a:srgbClr val="FFFFFF"/>
                </a:highlight>
              </a:rPr>
              <a:t>, </a:t>
            </a:r>
            <a:r>
              <a:rPr i="1" lang="en" sz="1200">
                <a:solidFill>
                  <a:schemeClr val="accent3"/>
                </a:solidFill>
                <a:highlight>
                  <a:srgbClr val="FFFFFF"/>
                </a:highlight>
              </a:rPr>
              <a:t>/piy/</a:t>
            </a:r>
            <a:r>
              <a:rPr lang="en" sz="1200">
                <a:solidFill>
                  <a:schemeClr val="accent3"/>
                </a:solidFill>
                <a:highlight>
                  <a:srgbClr val="FFFFFF"/>
                </a:highlight>
              </a:rPr>
              <a:t>, </a:t>
            </a:r>
            <a:r>
              <a:rPr i="1" lang="en" sz="1200">
                <a:solidFill>
                  <a:schemeClr val="accent3"/>
                </a:solidFill>
                <a:highlight>
                  <a:srgbClr val="FFFFFF"/>
                </a:highlight>
              </a:rPr>
              <a:t>/tiy/</a:t>
            </a:r>
            <a:r>
              <a:rPr lang="en" sz="1200">
                <a:solidFill>
                  <a:schemeClr val="accent3"/>
                </a:solidFill>
                <a:highlight>
                  <a:srgbClr val="FFFFFF"/>
                </a:highlight>
              </a:rPr>
              <a:t>, </a:t>
            </a:r>
            <a:r>
              <a:rPr i="1" lang="en" sz="1200">
                <a:solidFill>
                  <a:schemeClr val="accent3"/>
                </a:solidFill>
                <a:highlight>
                  <a:srgbClr val="FFFFFF"/>
                </a:highlight>
              </a:rPr>
              <a:t>/diy/, /m/</a:t>
            </a:r>
            <a:r>
              <a:rPr lang="en" sz="1200">
                <a:solidFill>
                  <a:schemeClr val="accent3"/>
                </a:solidFill>
                <a:highlight>
                  <a:srgbClr val="FFFFFF"/>
                </a:highlight>
              </a:rPr>
              <a:t>, </a:t>
            </a:r>
            <a:r>
              <a:rPr i="1" lang="en" sz="1200">
                <a:solidFill>
                  <a:schemeClr val="accent3"/>
                </a:solidFill>
                <a:highlight>
                  <a:srgbClr val="FFFFFF"/>
                </a:highlight>
              </a:rPr>
              <a:t>/n/ </a:t>
            </a:r>
            <a:endParaRPr sz="1200">
              <a:solidFill>
                <a:srgbClr val="000000"/>
              </a:solidFill>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4 words:</a:t>
            </a:r>
            <a:r>
              <a:rPr lang="en" sz="1200">
                <a:solidFill>
                  <a:srgbClr val="000000"/>
                </a:solidFill>
                <a:highlight>
                  <a:srgbClr val="FFFFFF"/>
                </a:highlight>
              </a:rPr>
              <a:t> </a:t>
            </a:r>
            <a:r>
              <a:rPr i="1" lang="en" sz="1200">
                <a:solidFill>
                  <a:schemeClr val="accent3"/>
                </a:solidFill>
                <a:highlight>
                  <a:srgbClr val="FFFFFF"/>
                </a:highlight>
              </a:rPr>
              <a:t>pat</a:t>
            </a:r>
            <a:r>
              <a:rPr lang="en" sz="1200">
                <a:solidFill>
                  <a:schemeClr val="accent3"/>
                </a:solidFill>
                <a:highlight>
                  <a:srgbClr val="FFFFFF"/>
                </a:highlight>
              </a:rPr>
              <a:t>, </a:t>
            </a:r>
            <a:r>
              <a:rPr i="1" lang="en" sz="1200">
                <a:solidFill>
                  <a:schemeClr val="accent3"/>
                </a:solidFill>
                <a:highlight>
                  <a:srgbClr val="FFFFFF"/>
                </a:highlight>
              </a:rPr>
              <a:t>pot</a:t>
            </a:r>
            <a:r>
              <a:rPr lang="en" sz="1200">
                <a:solidFill>
                  <a:schemeClr val="accent3"/>
                </a:solidFill>
                <a:highlight>
                  <a:srgbClr val="FFFFFF"/>
                </a:highlight>
              </a:rPr>
              <a:t>, </a:t>
            </a:r>
            <a:r>
              <a:rPr i="1" lang="en" sz="1200">
                <a:solidFill>
                  <a:schemeClr val="accent3"/>
                </a:solidFill>
                <a:highlight>
                  <a:srgbClr val="FFFFFF"/>
                </a:highlight>
              </a:rPr>
              <a:t>knew</a:t>
            </a:r>
            <a:r>
              <a:rPr lang="en" sz="1200">
                <a:solidFill>
                  <a:schemeClr val="accent3"/>
                </a:solidFill>
                <a:highlight>
                  <a:srgbClr val="FFFFFF"/>
                </a:highlight>
              </a:rPr>
              <a:t>, </a:t>
            </a:r>
            <a:r>
              <a:rPr i="1" lang="en" sz="1200">
                <a:solidFill>
                  <a:schemeClr val="accent3"/>
                </a:solidFill>
                <a:highlight>
                  <a:srgbClr val="FFFFFF"/>
                </a:highlight>
              </a:rPr>
              <a:t>gnaw</a:t>
            </a:r>
            <a:endParaRPr i="1" sz="1200">
              <a:solidFill>
                <a:schemeClr val="accent3"/>
              </a:solidFill>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Each prompt was presented </a:t>
            </a:r>
            <a:r>
              <a:rPr b="1" lang="en" sz="1200">
                <a:highlight>
                  <a:srgbClr val="FFFFFF"/>
                </a:highlight>
              </a:rPr>
              <a:t>12 times</a:t>
            </a:r>
            <a:r>
              <a:rPr lang="en" sz="1200">
                <a:highlight>
                  <a:srgbClr val="FFFFFF"/>
                </a:highlight>
              </a:rPr>
              <a:t>, for a total of </a:t>
            </a:r>
            <a:r>
              <a:rPr b="1" lang="en" sz="1200">
                <a:highlight>
                  <a:srgbClr val="FFFFFF"/>
                </a:highlight>
              </a:rPr>
              <a:t>132 trials </a:t>
            </a:r>
            <a:r>
              <a:rPr lang="en" sz="1200">
                <a:highlight>
                  <a:srgbClr val="FFFFFF"/>
                </a:highlight>
              </a:rPr>
              <a:t>per person</a:t>
            </a:r>
            <a:endParaRPr sz="1200">
              <a:highlight>
                <a:srgbClr val="FFFFFF"/>
              </a:highlight>
            </a:endParaRPr>
          </a:p>
          <a:p>
            <a:pPr indent="0" lvl="0" marL="0" rtl="0" algn="l">
              <a:lnSpc>
                <a:spcPct val="95000"/>
              </a:lnSpc>
              <a:spcBef>
                <a:spcPts val="1200"/>
              </a:spcBef>
              <a:spcAft>
                <a:spcPts val="1200"/>
              </a:spcAft>
              <a:buNone/>
            </a:pPr>
            <a:r>
              <a:t/>
            </a:r>
            <a:endParaRPr sz="1200">
              <a:solidFill>
                <a:srgbClr val="000000"/>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KaraOne Dataset: Recording Details</a:t>
            </a:r>
            <a:endParaRPr/>
          </a:p>
          <a:p>
            <a:pPr indent="0" lvl="0" marL="0" rtl="0" algn="l">
              <a:spcBef>
                <a:spcPts val="0"/>
              </a:spcBef>
              <a:spcAft>
                <a:spcPts val="0"/>
              </a:spcAft>
              <a:buNone/>
            </a:pPr>
            <a:r>
              <a:t/>
            </a:r>
            <a:endParaRPr/>
          </a:p>
        </p:txBody>
      </p:sp>
      <p:sp>
        <p:nvSpPr>
          <p:cNvPr id="163" name="Google Shape;163;p25"/>
          <p:cNvSpPr txBox="1"/>
          <p:nvPr>
            <p:ph idx="1" type="body"/>
          </p:nvPr>
        </p:nvSpPr>
        <p:spPr>
          <a:xfrm>
            <a:off x="441625" y="2078875"/>
            <a:ext cx="3610800" cy="2622000"/>
          </a:xfrm>
          <a:prstGeom prst="rect">
            <a:avLst/>
          </a:prstGeom>
        </p:spPr>
        <p:txBody>
          <a:bodyPr anchorCtr="0" anchor="t" bIns="91425" lIns="91425" spcFirstLastPara="1" rIns="91425" wrap="square" tIns="91425">
            <a:normAutofit lnSpcReduction="20000"/>
          </a:bodyPr>
          <a:lstStyle/>
          <a:p>
            <a:pPr indent="-304800" lvl="0" marL="457200" rtl="0" algn="l">
              <a:spcBef>
                <a:spcPts val="1200"/>
              </a:spcBef>
              <a:spcAft>
                <a:spcPts val="0"/>
              </a:spcAft>
              <a:buSzPts val="1200"/>
              <a:buFont typeface="Arial"/>
              <a:buChar char="●"/>
            </a:pPr>
            <a:r>
              <a:rPr b="1" lang="en" sz="1200">
                <a:highlight>
                  <a:srgbClr val="FFFFFF"/>
                </a:highlight>
              </a:rPr>
              <a:t>Rest state: </a:t>
            </a:r>
            <a:r>
              <a:rPr lang="en" sz="1200">
                <a:highlight>
                  <a:srgbClr val="FFFFFF"/>
                </a:highlight>
              </a:rPr>
              <a:t>(5 sec.) Participants were instructed to clear</a:t>
            </a:r>
            <a:br>
              <a:rPr lang="en" sz="1200">
                <a:highlight>
                  <a:srgbClr val="FFFFFF"/>
                </a:highlight>
              </a:rPr>
            </a:br>
            <a:r>
              <a:rPr lang="en" sz="1200">
                <a:highlight>
                  <a:srgbClr val="FFFFFF"/>
                </a:highlight>
              </a:rPr>
              <a:t>their mind.</a:t>
            </a:r>
            <a:endParaRPr sz="1200">
              <a:highlight>
                <a:srgbClr val="FFFFFF"/>
              </a:highlight>
            </a:endParaRPr>
          </a:p>
          <a:p>
            <a:pPr indent="-304800" lvl="0" marL="457200" rtl="0" algn="l">
              <a:spcBef>
                <a:spcPts val="0"/>
              </a:spcBef>
              <a:spcAft>
                <a:spcPts val="0"/>
              </a:spcAft>
              <a:buSzPts val="1200"/>
              <a:buFont typeface="Arial"/>
              <a:buChar char="●"/>
            </a:pPr>
            <a:r>
              <a:rPr b="1" lang="en" sz="1200">
                <a:highlight>
                  <a:srgbClr val="FFFFFF"/>
                </a:highlight>
              </a:rPr>
              <a:t>Stimulus state: </a:t>
            </a:r>
            <a:r>
              <a:rPr lang="en" sz="1200">
                <a:highlight>
                  <a:srgbClr val="FFFFFF"/>
                </a:highlight>
              </a:rPr>
              <a:t>A prompt appeared on the screen and was played over the computer’s speakers. Participants were instructed to move their articulators into position to begin pronouncing the prompt.</a:t>
            </a:r>
            <a:endParaRPr sz="1200">
              <a:highlight>
                <a:srgbClr val="FFFFFF"/>
              </a:highlight>
            </a:endParaRPr>
          </a:p>
          <a:p>
            <a:pPr indent="-304800" lvl="0" marL="457200" rtl="0" algn="l">
              <a:spcBef>
                <a:spcPts val="0"/>
              </a:spcBef>
              <a:spcAft>
                <a:spcPts val="0"/>
              </a:spcAft>
              <a:buSzPts val="1200"/>
              <a:buFont typeface="Arial"/>
              <a:buChar char="●"/>
            </a:pPr>
            <a:r>
              <a:rPr b="1" lang="en" sz="1200">
                <a:highlight>
                  <a:srgbClr val="FFFFFF"/>
                </a:highlight>
              </a:rPr>
              <a:t>Imagined state: </a:t>
            </a:r>
            <a:r>
              <a:rPr lang="en" sz="1200">
                <a:highlight>
                  <a:srgbClr val="FFFFFF"/>
                </a:highlight>
              </a:rPr>
              <a:t>(5 sec.) Participants imagined speaking the prompt without moving.</a:t>
            </a:r>
            <a:endParaRPr sz="1200">
              <a:highlight>
                <a:srgbClr val="FFFFFF"/>
              </a:highlight>
            </a:endParaRPr>
          </a:p>
          <a:p>
            <a:pPr indent="-304800" lvl="0" marL="457200" rtl="0" algn="l">
              <a:spcBef>
                <a:spcPts val="0"/>
              </a:spcBef>
              <a:spcAft>
                <a:spcPts val="0"/>
              </a:spcAft>
              <a:buSzPts val="1200"/>
              <a:buFont typeface="Arial"/>
              <a:buChar char="●"/>
            </a:pPr>
            <a:r>
              <a:rPr b="1" lang="en" sz="1200">
                <a:highlight>
                  <a:srgbClr val="FFFFFF"/>
                </a:highlight>
              </a:rPr>
              <a:t>Speaking state: </a:t>
            </a:r>
            <a:r>
              <a:rPr lang="en" sz="1200">
                <a:highlight>
                  <a:srgbClr val="FFFFFF"/>
                </a:highlight>
              </a:rPr>
              <a:t>Participants spoke the prompt aloud.</a:t>
            </a:r>
            <a:endParaRPr sz="1200"/>
          </a:p>
        </p:txBody>
      </p:sp>
      <p:pic>
        <p:nvPicPr>
          <p:cNvPr id="164" name="Google Shape;164;p25"/>
          <p:cNvPicPr preferRelativeResize="0"/>
          <p:nvPr/>
        </p:nvPicPr>
        <p:blipFill>
          <a:blip r:embed="rId3">
            <a:alphaModFix/>
          </a:blip>
          <a:stretch>
            <a:fillRect/>
          </a:stretch>
        </p:blipFill>
        <p:spPr>
          <a:xfrm>
            <a:off x="4113075" y="1937200"/>
            <a:ext cx="4753848" cy="2763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KaraOne Dataset: Tasks</a:t>
            </a:r>
            <a:endParaRPr/>
          </a:p>
          <a:p>
            <a:pPr indent="0" lvl="0" marL="0" rtl="0" algn="l">
              <a:spcBef>
                <a:spcPts val="0"/>
              </a:spcBef>
              <a:spcAft>
                <a:spcPts val="0"/>
              </a:spcAft>
              <a:buNone/>
            </a:pPr>
            <a:r>
              <a:t/>
            </a:r>
            <a:endParaRPr/>
          </a:p>
        </p:txBody>
      </p:sp>
      <p:sp>
        <p:nvSpPr>
          <p:cNvPr id="170" name="Google Shape;170;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highlight>
                  <a:srgbClr val="FFFFFF"/>
                </a:highlight>
              </a:rPr>
              <a:t>Considering the 5 binary classification tasks: </a:t>
            </a:r>
            <a:endParaRPr sz="1200">
              <a:highlight>
                <a:srgbClr val="FFFFFF"/>
              </a:highlight>
            </a:endParaRPr>
          </a:p>
          <a:p>
            <a:pPr indent="-304800" lvl="0" marL="457200" rtl="0" algn="l">
              <a:spcBef>
                <a:spcPts val="1200"/>
              </a:spcBef>
              <a:spcAft>
                <a:spcPts val="0"/>
              </a:spcAft>
              <a:buSzPts val="1200"/>
              <a:buFont typeface="Arial"/>
              <a:buChar char="●"/>
            </a:pPr>
            <a:r>
              <a:rPr lang="en" sz="1200">
                <a:highlight>
                  <a:srgbClr val="FFFFFF"/>
                </a:highlight>
              </a:rPr>
              <a:t>Vowel-only vs. consonant (</a:t>
            </a:r>
            <a:r>
              <a:rPr b="1" lang="en" sz="1200">
                <a:highlight>
                  <a:srgbClr val="FFFFFF"/>
                </a:highlight>
              </a:rPr>
              <a:t>C</a:t>
            </a:r>
            <a:r>
              <a:rPr lang="en" sz="1200">
                <a:highlight>
                  <a:srgbClr val="FFFFFF"/>
                </a:highlight>
              </a:rPr>
              <a:t>/</a:t>
            </a:r>
            <a:r>
              <a:rPr b="1" lang="en" sz="1200">
                <a:highlight>
                  <a:srgbClr val="FFFFFF"/>
                </a:highlight>
              </a:rPr>
              <a:t>V</a:t>
            </a:r>
            <a:r>
              <a:rPr lang="en" sz="1200">
                <a:highlight>
                  <a:srgbClr val="FFFFFF"/>
                </a:highlight>
              </a:rPr>
              <a:t>)</a:t>
            </a:r>
            <a:endParaRPr sz="1200">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Presence of nasal (±</a:t>
            </a:r>
            <a:r>
              <a:rPr b="1" lang="en" sz="1200">
                <a:highlight>
                  <a:srgbClr val="FFFFFF"/>
                </a:highlight>
              </a:rPr>
              <a:t>Nasal</a:t>
            </a:r>
            <a:r>
              <a:rPr lang="en" sz="1200">
                <a:highlight>
                  <a:srgbClr val="FFFFFF"/>
                </a:highlight>
              </a:rPr>
              <a:t>)</a:t>
            </a:r>
            <a:endParaRPr sz="1200">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Presence of bilabial (±</a:t>
            </a:r>
            <a:r>
              <a:rPr b="1" lang="en" sz="1200">
                <a:highlight>
                  <a:srgbClr val="FFFFFF"/>
                </a:highlight>
              </a:rPr>
              <a:t>Bilab.</a:t>
            </a:r>
            <a:r>
              <a:rPr lang="en" sz="1200">
                <a:highlight>
                  <a:srgbClr val="FFFFFF"/>
                </a:highlight>
              </a:rPr>
              <a:t>)</a:t>
            </a:r>
            <a:endParaRPr sz="1200">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Presence of high-front vowel (±/</a:t>
            </a:r>
            <a:r>
              <a:rPr b="1" lang="en" sz="1200">
                <a:highlight>
                  <a:srgbClr val="FFFFFF"/>
                </a:highlight>
              </a:rPr>
              <a:t>iy</a:t>
            </a:r>
            <a:r>
              <a:rPr lang="en" sz="1200">
                <a:highlight>
                  <a:srgbClr val="FFFFFF"/>
                </a:highlight>
              </a:rPr>
              <a:t>/)</a:t>
            </a:r>
            <a:endParaRPr sz="1200">
              <a:highlight>
                <a:srgbClr val="FFFFFF"/>
              </a:highlight>
            </a:endParaRPr>
          </a:p>
          <a:p>
            <a:pPr indent="-304800" lvl="0" marL="457200" rtl="0" algn="l">
              <a:spcBef>
                <a:spcPts val="0"/>
              </a:spcBef>
              <a:spcAft>
                <a:spcPts val="0"/>
              </a:spcAft>
              <a:buSzPts val="1200"/>
              <a:buFont typeface="Arial"/>
              <a:buChar char="●"/>
            </a:pPr>
            <a:r>
              <a:rPr lang="en" sz="1200">
                <a:highlight>
                  <a:srgbClr val="FFFFFF"/>
                </a:highlight>
              </a:rPr>
              <a:t>Presence of high-back vowel (±/</a:t>
            </a:r>
            <a:r>
              <a:rPr b="1" lang="en" sz="1200">
                <a:highlight>
                  <a:srgbClr val="FFFFFF"/>
                </a:highlight>
              </a:rPr>
              <a:t>uw</a:t>
            </a:r>
            <a:r>
              <a:rPr lang="en" sz="1200">
                <a:highlight>
                  <a:srgbClr val="FFFFFF"/>
                </a:highlight>
              </a:rPr>
              <a:t>/)</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KaraOne Dataset: Results</a:t>
            </a:r>
            <a:endParaRPr/>
          </a:p>
          <a:p>
            <a:pPr indent="0" lvl="0" marL="0" rtl="0" algn="l">
              <a:spcBef>
                <a:spcPts val="0"/>
              </a:spcBef>
              <a:spcAft>
                <a:spcPts val="0"/>
              </a:spcAft>
              <a:buNone/>
            </a:pPr>
            <a:r>
              <a:t/>
            </a:r>
            <a:endParaRPr/>
          </a:p>
        </p:txBody>
      </p:sp>
      <p:sp>
        <p:nvSpPr>
          <p:cNvPr id="176" name="Google Shape;176;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highlight>
                  <a:srgbClr val="FFFFFF"/>
                </a:highlight>
              </a:rPr>
              <a:t>Computed various statistical features over 10% of the segment windows with 50% overlap, including mean, median, standard deviation, variance, etc.</a:t>
            </a:r>
            <a:endParaRPr sz="1200">
              <a:highlight>
                <a:srgbClr val="FFFFFF"/>
              </a:highlight>
            </a:endParaRPr>
          </a:p>
          <a:p>
            <a:pPr indent="0" lvl="0" marL="0" rtl="0" algn="l">
              <a:spcBef>
                <a:spcPts val="1200"/>
              </a:spcBef>
              <a:spcAft>
                <a:spcPts val="0"/>
              </a:spcAft>
              <a:buNone/>
            </a:pPr>
            <a:r>
              <a:rPr lang="en" sz="1200">
                <a:highlight>
                  <a:srgbClr val="FFFFFF"/>
                </a:highlight>
              </a:rPr>
              <a:t>They used the SVM-quad classifier.</a:t>
            </a:r>
            <a:endParaRPr sz="1200">
              <a:highlight>
                <a:srgbClr val="FFFFFF"/>
              </a:highlight>
            </a:endParaRPr>
          </a:p>
          <a:p>
            <a:pPr indent="0" lvl="0" marL="0" rtl="0" algn="l">
              <a:spcBef>
                <a:spcPts val="1200"/>
              </a:spcBef>
              <a:spcAft>
                <a:spcPts val="0"/>
              </a:spcAft>
              <a:buNone/>
            </a:pPr>
            <a:r>
              <a:rPr lang="en" sz="1200">
                <a:highlight>
                  <a:srgbClr val="FFFFFF"/>
                </a:highlight>
              </a:rPr>
              <a:t>maximum accuracy over the /uw/ phoneme:</a:t>
            </a:r>
            <a:r>
              <a:rPr lang="en" sz="1200">
                <a:solidFill>
                  <a:srgbClr val="222222"/>
                </a:solidFill>
                <a:highlight>
                  <a:srgbClr val="FFFFFF"/>
                </a:highlight>
              </a:rPr>
              <a:t> </a:t>
            </a:r>
            <a:r>
              <a:rPr lang="en" sz="1200">
                <a:solidFill>
                  <a:schemeClr val="dk1"/>
                </a:solidFill>
                <a:highlight>
                  <a:srgbClr val="FFFFFF"/>
                </a:highlight>
              </a:rPr>
              <a:t>79.16%.</a:t>
            </a:r>
            <a:r>
              <a:rPr lang="en" sz="1200">
                <a:solidFill>
                  <a:srgbClr val="222222"/>
                </a:solidFill>
                <a:highlight>
                  <a:srgbClr val="FFFFFF"/>
                </a:highlight>
              </a:rPr>
              <a:t> </a:t>
            </a:r>
            <a:endParaRPr sz="1200">
              <a:solidFill>
                <a:srgbClr val="222222"/>
              </a:solidFill>
              <a:highlight>
                <a:srgbClr val="FFFFFF"/>
              </a:highlight>
            </a:endParaRPr>
          </a:p>
          <a:p>
            <a:pPr indent="0" lvl="0" marL="0" rtl="0" algn="l">
              <a:spcBef>
                <a:spcPts val="1200"/>
              </a:spcBef>
              <a:spcAft>
                <a:spcPts val="1200"/>
              </a:spcAft>
              <a:buNone/>
            </a:pPr>
            <a:r>
              <a:rPr lang="en" sz="1200">
                <a:highlight>
                  <a:srgbClr val="FFFFFF"/>
                </a:highlight>
              </a:rPr>
              <a:t>minimum accuracy when classifying consonants versus vocals: </a:t>
            </a:r>
            <a:r>
              <a:rPr lang="en" sz="1200">
                <a:solidFill>
                  <a:schemeClr val="dk1"/>
                </a:solidFill>
                <a:highlight>
                  <a:srgbClr val="FFFFFF"/>
                </a:highlight>
              </a:rPr>
              <a:t>18.08%.</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Methods</a:t>
            </a:r>
            <a:endParaRPr/>
          </a:p>
        </p:txBody>
      </p:sp>
      <p:sp>
        <p:nvSpPr>
          <p:cNvPr id="182" name="Google Shape;182;p28"/>
          <p:cNvSpPr txBox="1"/>
          <p:nvPr>
            <p:ph idx="1" type="body"/>
          </p:nvPr>
        </p:nvSpPr>
        <p:spPr>
          <a:xfrm>
            <a:off x="805825" y="1853850"/>
            <a:ext cx="5143200" cy="27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Analyzed the performance of the system when using the time vs frequency domain feature extraction methods. Another comparison study conducted in this stage was based on computing the features using 0.25s non-overlapping </a:t>
            </a:r>
            <a:r>
              <a:rPr lang="en" sz="1050">
                <a:highlight>
                  <a:srgbClr val="FFFFFF"/>
                </a:highlight>
              </a:rPr>
              <a:t>time frame</a:t>
            </a:r>
            <a:r>
              <a:rPr lang="en" sz="1050">
                <a:highlight>
                  <a:srgbClr val="FFFFFF"/>
                </a:highlight>
              </a:rPr>
              <a:t>.</a:t>
            </a:r>
            <a:endParaRPr sz="1050">
              <a:highlight>
                <a:srgbClr val="FFFFFF"/>
              </a:highlight>
            </a:endParaRPr>
          </a:p>
          <a:p>
            <a:pPr indent="0" lvl="0" marL="0" rtl="0" algn="l">
              <a:spcBef>
                <a:spcPts val="1200"/>
              </a:spcBef>
              <a:spcAft>
                <a:spcPts val="0"/>
              </a:spcAft>
              <a:buNone/>
            </a:pPr>
            <a:r>
              <a:rPr lang="en" sz="1050">
                <a:highlight>
                  <a:srgbClr val="FFFFFF"/>
                </a:highlight>
              </a:rPr>
              <a:t>The 0.25s time frame window was used as in which the signal is quasi-stationary, but also contains all the needed information regarding the utterance.</a:t>
            </a:r>
            <a:endParaRPr sz="1050">
              <a:highlight>
                <a:srgbClr val="FFFFFF"/>
              </a:highlight>
            </a:endParaRPr>
          </a:p>
          <a:p>
            <a:pPr indent="0" lvl="0" marL="0" rtl="0" algn="l">
              <a:spcBef>
                <a:spcPts val="1200"/>
              </a:spcBef>
              <a:spcAft>
                <a:spcPts val="0"/>
              </a:spcAft>
              <a:buNone/>
            </a:pPr>
            <a:r>
              <a:rPr lang="en" sz="1050">
                <a:highlight>
                  <a:srgbClr val="FFFFFF"/>
                </a:highlight>
              </a:rPr>
              <a:t>Signals corresponding to the 5 s state of imaginary speaking of the prompt. eliminated the first and last 0.5s of the signal (transition state), obtaining a 4 s signal in the end.</a:t>
            </a:r>
            <a:endParaRPr sz="1050">
              <a:highlight>
                <a:srgbClr val="FFFFFF"/>
              </a:highlight>
            </a:endParaRPr>
          </a:p>
          <a:p>
            <a:pPr indent="0" lvl="0" marL="0" rtl="0" algn="l">
              <a:spcBef>
                <a:spcPts val="1200"/>
              </a:spcBef>
              <a:spcAft>
                <a:spcPts val="0"/>
              </a:spcAft>
              <a:buNone/>
            </a:pPr>
            <a:r>
              <a:rPr lang="en" sz="1050">
                <a:highlight>
                  <a:srgbClr val="FFFFFF"/>
                </a:highlight>
              </a:rPr>
              <a:t>Used 62 electrodes. The electrodes and their position in the 10-20 system signals were filtered using a notch filter in order to remove the 60 Hz power line artifact and all multiples of 60 Hz smaller than the Nyquist frequency.</a:t>
            </a:r>
            <a:endParaRPr sz="1050">
              <a:highlight>
                <a:srgbClr val="FFFFFF"/>
              </a:highlight>
            </a:endParaRPr>
          </a:p>
          <a:p>
            <a:pPr indent="0" lvl="0" marL="0" rtl="0" algn="l">
              <a:spcBef>
                <a:spcPts val="1200"/>
              </a:spcBef>
              <a:spcAft>
                <a:spcPts val="1200"/>
              </a:spcAft>
              <a:buNone/>
            </a:pPr>
            <a:r>
              <a:t/>
            </a:r>
            <a:endParaRPr sz="1050">
              <a:highlight>
                <a:srgbClr val="FFFFFF"/>
              </a:highlight>
            </a:endParaRPr>
          </a:p>
        </p:txBody>
      </p:sp>
      <p:pic>
        <p:nvPicPr>
          <p:cNvPr id="183" name="Google Shape;183;p28"/>
          <p:cNvPicPr preferRelativeResize="0"/>
          <p:nvPr/>
        </p:nvPicPr>
        <p:blipFill>
          <a:blip r:embed="rId3">
            <a:alphaModFix/>
          </a:blip>
          <a:stretch>
            <a:fillRect/>
          </a:stretch>
        </p:blipFill>
        <p:spPr>
          <a:xfrm>
            <a:off x="6013950" y="1996288"/>
            <a:ext cx="2903552" cy="2432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Raw EEG Windowed Signal </a:t>
            </a:r>
            <a:endParaRPr/>
          </a:p>
          <a:p>
            <a:pPr indent="0" lvl="0" marL="0" rtl="0" algn="l">
              <a:spcBef>
                <a:spcPts val="0"/>
              </a:spcBef>
              <a:spcAft>
                <a:spcPts val="0"/>
              </a:spcAft>
              <a:buNone/>
            </a:pPr>
            <a:r>
              <a:t/>
            </a:r>
            <a:endParaRPr/>
          </a:p>
        </p:txBody>
      </p:sp>
      <p:sp>
        <p:nvSpPr>
          <p:cNvPr id="189" name="Google Shape;189;p29"/>
          <p:cNvSpPr txBox="1"/>
          <p:nvPr>
            <p:ph idx="1" type="body"/>
          </p:nvPr>
        </p:nvSpPr>
        <p:spPr>
          <a:xfrm>
            <a:off x="729450" y="2078875"/>
            <a:ext cx="3937800" cy="2261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200"/>
              <a:t>Windowed the the trials by 0.25s time frame,  obtaining  16 images of (62, 250).</a:t>
            </a:r>
            <a:endParaRPr sz="1200"/>
          </a:p>
          <a:p>
            <a:pPr indent="0" lvl="0" marL="0" rtl="0" algn="l">
              <a:spcBef>
                <a:spcPts val="1200"/>
              </a:spcBef>
              <a:spcAft>
                <a:spcPts val="0"/>
              </a:spcAft>
              <a:buNone/>
            </a:pPr>
            <a:r>
              <a:rPr lang="en" sz="1200"/>
              <a:t>50% of all </a:t>
            </a:r>
            <a:r>
              <a:rPr lang="en" sz="1200"/>
              <a:t>images</a:t>
            </a:r>
            <a:r>
              <a:rPr lang="en" sz="1200"/>
              <a:t> </a:t>
            </a:r>
            <a:r>
              <a:rPr lang="en" sz="1200"/>
              <a:t>randomly</a:t>
            </a:r>
            <a:r>
              <a:rPr lang="en" sz="1200"/>
              <a:t> distributed to the Test data and the other 50% splitted to 70% training and 30% validation.</a:t>
            </a:r>
            <a:endParaRPr sz="1200"/>
          </a:p>
          <a:p>
            <a:pPr indent="0" lvl="0" marL="0" rtl="0" algn="l">
              <a:spcBef>
                <a:spcPts val="1200"/>
              </a:spcBef>
              <a:spcAft>
                <a:spcPts val="0"/>
              </a:spcAft>
              <a:buNone/>
            </a:pPr>
            <a:r>
              <a:rPr lang="en" sz="1050">
                <a:solidFill>
                  <a:srgbClr val="212121"/>
                </a:solidFill>
                <a:highlight>
                  <a:srgbClr val="FFFFFF"/>
                </a:highlight>
                <a:latin typeface="Courier New"/>
                <a:ea typeface="Courier New"/>
                <a:cs typeface="Courier New"/>
                <a:sym typeface="Courier New"/>
              </a:rPr>
              <a:t>Train Shape:</a:t>
            </a:r>
            <a:r>
              <a:rPr lang="en" sz="1050">
                <a:solidFill>
                  <a:srgbClr val="212121"/>
                </a:solidFill>
                <a:highlight>
                  <a:srgbClr val="FFFFFF"/>
                </a:highlight>
                <a:latin typeface="Courier New"/>
                <a:ea typeface="Courier New"/>
                <a:cs typeface="Courier New"/>
                <a:sym typeface="Courier New"/>
              </a:rPr>
              <a:t> X:</a:t>
            </a:r>
            <a:r>
              <a:rPr lang="en" sz="1050">
                <a:solidFill>
                  <a:srgbClr val="212121"/>
                </a:solidFill>
                <a:highlight>
                  <a:srgbClr val="FFFFFF"/>
                </a:highlight>
                <a:latin typeface="Courier New"/>
                <a:ea typeface="Courier New"/>
                <a:cs typeface="Courier New"/>
                <a:sym typeface="Courier New"/>
              </a:rPr>
              <a:t>(10712, 62, 250),</a:t>
            </a:r>
            <a:r>
              <a:rPr lang="en" sz="1050">
                <a:solidFill>
                  <a:srgbClr val="212121"/>
                </a:solidFill>
                <a:highlight>
                  <a:srgbClr val="FFFFFF"/>
                </a:highlight>
                <a:latin typeface="Courier New"/>
                <a:ea typeface="Courier New"/>
                <a:cs typeface="Courier New"/>
                <a:sym typeface="Courier New"/>
              </a:rPr>
              <a:t> Y:</a:t>
            </a:r>
            <a:r>
              <a:rPr lang="en" sz="1050">
                <a:solidFill>
                  <a:srgbClr val="212121"/>
                </a:solidFill>
                <a:highlight>
                  <a:srgbClr val="FFFFFF"/>
                </a:highlight>
                <a:latin typeface="Courier New"/>
                <a:ea typeface="Courier New"/>
                <a:cs typeface="Courier New"/>
                <a:sym typeface="Courier New"/>
              </a:rPr>
              <a:t>(10712, 11)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212121"/>
                </a:solidFill>
                <a:highlight>
                  <a:srgbClr val="FFFFFF"/>
                </a:highlight>
                <a:latin typeface="Courier New"/>
                <a:ea typeface="Courier New"/>
                <a:cs typeface="Courier New"/>
                <a:sym typeface="Courier New"/>
              </a:rPr>
              <a:t>Validation Shape: X:(4592, 62, 250), Y:(4592, 11)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rPr lang="en" sz="1050">
                <a:solidFill>
                  <a:srgbClr val="212121"/>
                </a:solidFill>
                <a:highlight>
                  <a:srgbClr val="FFFFFF"/>
                </a:highlight>
                <a:latin typeface="Courier New"/>
                <a:ea typeface="Courier New"/>
                <a:cs typeface="Courier New"/>
                <a:sym typeface="Courier New"/>
              </a:rPr>
              <a:t>Test Shape: X:(15304, 62, 250), Y:(15304, 11)</a:t>
            </a:r>
            <a:endParaRPr sz="1200">
              <a:solidFill>
                <a:srgbClr val="000000"/>
              </a:solidFill>
              <a:latin typeface="Arial"/>
              <a:ea typeface="Arial"/>
              <a:cs typeface="Arial"/>
              <a:sym typeface="Arial"/>
            </a:endParaRPr>
          </a:p>
        </p:txBody>
      </p:sp>
      <p:pic>
        <p:nvPicPr>
          <p:cNvPr id="190" name="Google Shape;190;p29"/>
          <p:cNvPicPr preferRelativeResize="0"/>
          <p:nvPr/>
        </p:nvPicPr>
        <p:blipFill>
          <a:blip r:embed="rId3">
            <a:alphaModFix/>
          </a:blip>
          <a:stretch>
            <a:fillRect/>
          </a:stretch>
        </p:blipFill>
        <p:spPr>
          <a:xfrm>
            <a:off x="5283607" y="2078875"/>
            <a:ext cx="3365967" cy="226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Cross Covariance Time Domain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30"/>
          <p:cNvSpPr txBox="1"/>
          <p:nvPr>
            <p:ph idx="1" type="body"/>
          </p:nvPr>
        </p:nvSpPr>
        <p:spPr>
          <a:xfrm>
            <a:off x="729450" y="2078875"/>
            <a:ext cx="3894600" cy="2261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200"/>
              <a:t>Windowed the the trials by 0.25s time frame,  obtaining  16 images of (62, 250). Computing the Cross Covariance Matrix to get the correlations between different channels.</a:t>
            </a:r>
            <a:endParaRPr sz="1200"/>
          </a:p>
          <a:p>
            <a:pPr indent="0" lvl="0" marL="0" rtl="0" algn="l">
              <a:spcBef>
                <a:spcPts val="1200"/>
              </a:spcBef>
              <a:spcAft>
                <a:spcPts val="0"/>
              </a:spcAft>
              <a:buNone/>
            </a:pPr>
            <a:r>
              <a:rPr lang="en" sz="1050">
                <a:solidFill>
                  <a:srgbClr val="212121"/>
                </a:solidFill>
                <a:highlight>
                  <a:srgbClr val="FFFFFF"/>
                </a:highlight>
                <a:latin typeface="Courier New"/>
                <a:ea typeface="Courier New"/>
                <a:cs typeface="Courier New"/>
                <a:sym typeface="Courier New"/>
              </a:rPr>
              <a:t>Train Shape: X:(10712, 62, 62), Y:(10712, 11)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212121"/>
                </a:solidFill>
                <a:highlight>
                  <a:srgbClr val="FFFFFF"/>
                </a:highlight>
                <a:latin typeface="Courier New"/>
                <a:ea typeface="Courier New"/>
                <a:cs typeface="Courier New"/>
                <a:sym typeface="Courier New"/>
              </a:rPr>
              <a:t>Validation Shape: X:(4592, 62, 62), Y:(4592, 11)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212121"/>
                </a:solidFill>
                <a:highlight>
                  <a:srgbClr val="FFFFFF"/>
                </a:highlight>
                <a:latin typeface="Courier New"/>
                <a:ea typeface="Courier New"/>
                <a:cs typeface="Courier New"/>
                <a:sym typeface="Courier New"/>
              </a:rPr>
              <a:t>Test Shape: X:(15304, 62, 62), Y:(15304, 11)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t/>
            </a:r>
            <a:endParaRPr/>
          </a:p>
        </p:txBody>
      </p:sp>
      <p:pic>
        <p:nvPicPr>
          <p:cNvPr id="197" name="Google Shape;197;p30"/>
          <p:cNvPicPr preferRelativeResize="0"/>
          <p:nvPr/>
        </p:nvPicPr>
        <p:blipFill>
          <a:blip r:embed="rId3">
            <a:alphaModFix/>
          </a:blip>
          <a:stretch>
            <a:fillRect/>
          </a:stretch>
        </p:blipFill>
        <p:spPr>
          <a:xfrm>
            <a:off x="7105475" y="1962649"/>
            <a:ext cx="1579025" cy="1380744"/>
          </a:xfrm>
          <a:prstGeom prst="rect">
            <a:avLst/>
          </a:prstGeom>
          <a:noFill/>
          <a:ln>
            <a:noFill/>
          </a:ln>
        </p:spPr>
      </p:pic>
      <p:pic>
        <p:nvPicPr>
          <p:cNvPr id="198" name="Google Shape;198;p30"/>
          <p:cNvPicPr preferRelativeResize="0"/>
          <p:nvPr/>
        </p:nvPicPr>
        <p:blipFill>
          <a:blip r:embed="rId4">
            <a:alphaModFix/>
          </a:blip>
          <a:stretch>
            <a:fillRect/>
          </a:stretch>
        </p:blipFill>
        <p:spPr>
          <a:xfrm>
            <a:off x="341425" y="4378025"/>
            <a:ext cx="5128280" cy="535200"/>
          </a:xfrm>
          <a:prstGeom prst="rect">
            <a:avLst/>
          </a:prstGeom>
          <a:noFill/>
          <a:ln>
            <a:noFill/>
          </a:ln>
        </p:spPr>
      </p:pic>
      <p:pic>
        <p:nvPicPr>
          <p:cNvPr id="199" name="Google Shape;199;p30"/>
          <p:cNvPicPr preferRelativeResize="0"/>
          <p:nvPr/>
        </p:nvPicPr>
        <p:blipFill>
          <a:blip r:embed="rId5">
            <a:alphaModFix/>
          </a:blip>
          <a:stretch>
            <a:fillRect/>
          </a:stretch>
        </p:blipFill>
        <p:spPr>
          <a:xfrm>
            <a:off x="729450" y="3777950"/>
            <a:ext cx="2092475" cy="676275"/>
          </a:xfrm>
          <a:prstGeom prst="rect">
            <a:avLst/>
          </a:prstGeom>
          <a:noFill/>
          <a:ln>
            <a:noFill/>
          </a:ln>
        </p:spPr>
      </p:pic>
      <p:pic>
        <p:nvPicPr>
          <p:cNvPr id="200" name="Google Shape;200;p30"/>
          <p:cNvPicPr preferRelativeResize="0"/>
          <p:nvPr/>
        </p:nvPicPr>
        <p:blipFill>
          <a:blip r:embed="rId6">
            <a:alphaModFix/>
          </a:blip>
          <a:stretch>
            <a:fillRect/>
          </a:stretch>
        </p:blipFill>
        <p:spPr>
          <a:xfrm>
            <a:off x="5526450" y="1983375"/>
            <a:ext cx="1579025" cy="1380975"/>
          </a:xfrm>
          <a:prstGeom prst="rect">
            <a:avLst/>
          </a:prstGeom>
          <a:noFill/>
          <a:ln>
            <a:noFill/>
          </a:ln>
        </p:spPr>
      </p:pic>
      <p:pic>
        <p:nvPicPr>
          <p:cNvPr id="201" name="Google Shape;201;p30"/>
          <p:cNvPicPr preferRelativeResize="0"/>
          <p:nvPr/>
        </p:nvPicPr>
        <p:blipFill>
          <a:blip r:embed="rId7">
            <a:alphaModFix/>
          </a:blip>
          <a:stretch>
            <a:fillRect/>
          </a:stretch>
        </p:blipFill>
        <p:spPr>
          <a:xfrm>
            <a:off x="5526450" y="3444850"/>
            <a:ext cx="1498575" cy="1342475"/>
          </a:xfrm>
          <a:prstGeom prst="rect">
            <a:avLst/>
          </a:prstGeom>
          <a:noFill/>
          <a:ln>
            <a:noFill/>
          </a:ln>
        </p:spPr>
      </p:pic>
      <p:pic>
        <p:nvPicPr>
          <p:cNvPr id="202" name="Google Shape;202;p30"/>
          <p:cNvPicPr preferRelativeResize="0"/>
          <p:nvPr/>
        </p:nvPicPr>
        <p:blipFill>
          <a:blip r:embed="rId8">
            <a:alphaModFix/>
          </a:blip>
          <a:stretch>
            <a:fillRect/>
          </a:stretch>
        </p:blipFill>
        <p:spPr>
          <a:xfrm>
            <a:off x="7157975" y="3430250"/>
            <a:ext cx="1579025" cy="13716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77"/>
              <a:t>Feature Extraction: Cross Covariance Frequency Domain</a:t>
            </a:r>
            <a:endParaRPr sz="2377"/>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 name="Google Shape;208;p31"/>
          <p:cNvSpPr txBox="1"/>
          <p:nvPr>
            <p:ph idx="1" type="body"/>
          </p:nvPr>
        </p:nvSpPr>
        <p:spPr>
          <a:xfrm>
            <a:off x="729450" y="2078875"/>
            <a:ext cx="4060800" cy="197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200"/>
              <a:t>Windowed the the trials by 0.25s time frame,  obtaining 16 images of (62, 250). Computing  FFT correspond to each Signal which gives (62, 125) images in frequency-domain and finally, computing the Cross Covariance Matrix to get the correlations between different channels.</a:t>
            </a:r>
            <a:endParaRPr sz="1200"/>
          </a:p>
          <a:p>
            <a:pPr indent="0" lvl="0" marL="0" rtl="0" algn="l">
              <a:spcBef>
                <a:spcPts val="1200"/>
              </a:spcBef>
              <a:spcAft>
                <a:spcPts val="0"/>
              </a:spcAft>
              <a:buNone/>
            </a:pPr>
            <a:r>
              <a:rPr lang="en" sz="1050">
                <a:highlight>
                  <a:srgbClr val="FFFFFF"/>
                </a:highlight>
                <a:latin typeface="Courier New"/>
                <a:ea typeface="Courier New"/>
                <a:cs typeface="Courier New"/>
                <a:sym typeface="Courier New"/>
              </a:rPr>
              <a:t>Train Shape: X (10712, 62, 62), Y (10712, 11)</a:t>
            </a:r>
            <a:endParaRPr sz="1050">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1050">
                <a:highlight>
                  <a:srgbClr val="FFFFFF"/>
                </a:highlight>
                <a:latin typeface="Courier New"/>
                <a:ea typeface="Courier New"/>
                <a:cs typeface="Courier New"/>
                <a:sym typeface="Courier New"/>
              </a:rPr>
              <a:t>Validation Shape: X (4592, 62, 62), Y (4592, 11)</a:t>
            </a:r>
            <a:endParaRPr sz="1050">
              <a:highlight>
                <a:srgbClr val="FFFFFF"/>
              </a:highlight>
              <a:latin typeface="Courier New"/>
              <a:ea typeface="Courier New"/>
              <a:cs typeface="Courier New"/>
              <a:sym typeface="Courier New"/>
            </a:endParaRPr>
          </a:p>
          <a:p>
            <a:pPr indent="0" lvl="0" marL="0" rtl="0" algn="l">
              <a:spcBef>
                <a:spcPts val="1200"/>
              </a:spcBef>
              <a:spcAft>
                <a:spcPts val="1200"/>
              </a:spcAft>
              <a:buNone/>
            </a:pPr>
            <a:r>
              <a:rPr lang="en" sz="1050">
                <a:highlight>
                  <a:srgbClr val="FFFFFF"/>
                </a:highlight>
                <a:latin typeface="Courier New"/>
                <a:ea typeface="Courier New"/>
                <a:cs typeface="Courier New"/>
                <a:sym typeface="Courier New"/>
              </a:rPr>
              <a:t>Test Shape: X (15304, 62, 62), Y (15304, 11)</a:t>
            </a:r>
            <a:endParaRPr/>
          </a:p>
        </p:txBody>
      </p:sp>
      <p:pic>
        <p:nvPicPr>
          <p:cNvPr id="209" name="Google Shape;209;p31"/>
          <p:cNvPicPr preferRelativeResize="0"/>
          <p:nvPr/>
        </p:nvPicPr>
        <p:blipFill>
          <a:blip r:embed="rId3">
            <a:alphaModFix/>
          </a:blip>
          <a:stretch>
            <a:fillRect/>
          </a:stretch>
        </p:blipFill>
        <p:spPr>
          <a:xfrm>
            <a:off x="5316100" y="1964167"/>
            <a:ext cx="1715350" cy="1526058"/>
          </a:xfrm>
          <a:prstGeom prst="rect">
            <a:avLst/>
          </a:prstGeom>
          <a:noFill/>
          <a:ln>
            <a:noFill/>
          </a:ln>
        </p:spPr>
      </p:pic>
      <p:pic>
        <p:nvPicPr>
          <p:cNvPr id="210" name="Google Shape;210;p31"/>
          <p:cNvPicPr preferRelativeResize="0"/>
          <p:nvPr/>
        </p:nvPicPr>
        <p:blipFill>
          <a:blip r:embed="rId4">
            <a:alphaModFix/>
          </a:blip>
          <a:stretch>
            <a:fillRect/>
          </a:stretch>
        </p:blipFill>
        <p:spPr>
          <a:xfrm>
            <a:off x="1492513" y="4055575"/>
            <a:ext cx="2534675" cy="850800"/>
          </a:xfrm>
          <a:prstGeom prst="rect">
            <a:avLst/>
          </a:prstGeom>
          <a:noFill/>
          <a:ln>
            <a:noFill/>
          </a:ln>
        </p:spPr>
      </p:pic>
      <p:pic>
        <p:nvPicPr>
          <p:cNvPr id="211" name="Google Shape;211;p31"/>
          <p:cNvPicPr preferRelativeResize="0"/>
          <p:nvPr/>
        </p:nvPicPr>
        <p:blipFill>
          <a:blip r:embed="rId5">
            <a:alphaModFix/>
          </a:blip>
          <a:stretch>
            <a:fillRect/>
          </a:stretch>
        </p:blipFill>
        <p:spPr>
          <a:xfrm>
            <a:off x="7047875" y="1964150"/>
            <a:ext cx="1715350" cy="1526075"/>
          </a:xfrm>
          <a:prstGeom prst="rect">
            <a:avLst/>
          </a:prstGeom>
          <a:noFill/>
          <a:ln>
            <a:noFill/>
          </a:ln>
        </p:spPr>
      </p:pic>
      <p:pic>
        <p:nvPicPr>
          <p:cNvPr id="212" name="Google Shape;212;p31"/>
          <p:cNvPicPr preferRelativeResize="0"/>
          <p:nvPr/>
        </p:nvPicPr>
        <p:blipFill>
          <a:blip r:embed="rId6">
            <a:alphaModFix/>
          </a:blip>
          <a:stretch>
            <a:fillRect/>
          </a:stretch>
        </p:blipFill>
        <p:spPr>
          <a:xfrm>
            <a:off x="5316100" y="3490237"/>
            <a:ext cx="1715350" cy="1569363"/>
          </a:xfrm>
          <a:prstGeom prst="rect">
            <a:avLst/>
          </a:prstGeom>
          <a:noFill/>
          <a:ln>
            <a:noFill/>
          </a:ln>
        </p:spPr>
      </p:pic>
      <p:pic>
        <p:nvPicPr>
          <p:cNvPr id="213" name="Google Shape;213;p31"/>
          <p:cNvPicPr preferRelativeResize="0"/>
          <p:nvPr/>
        </p:nvPicPr>
        <p:blipFill>
          <a:blip r:embed="rId7">
            <a:alphaModFix/>
          </a:blip>
          <a:stretch>
            <a:fillRect/>
          </a:stretch>
        </p:blipFill>
        <p:spPr>
          <a:xfrm>
            <a:off x="7031461" y="3533550"/>
            <a:ext cx="1689139" cy="152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Overview</a:t>
            </a:r>
            <a:endParaRPr/>
          </a:p>
        </p:txBody>
      </p:sp>
      <p:sp>
        <p:nvSpPr>
          <p:cNvPr id="93" name="Google Shape;93;p14"/>
          <p:cNvSpPr txBox="1"/>
          <p:nvPr>
            <p:ph idx="1" type="body"/>
          </p:nvPr>
        </p:nvSpPr>
        <p:spPr>
          <a:xfrm>
            <a:off x="643700" y="2421725"/>
            <a:ext cx="7688700" cy="1463700"/>
          </a:xfrm>
          <a:prstGeom prst="rect">
            <a:avLst/>
          </a:prstGeom>
        </p:spPr>
        <p:txBody>
          <a:bodyPr anchorCtr="0" anchor="t" bIns="91425" lIns="91425" spcFirstLastPara="1" rIns="91425" wrap="square" tIns="91425">
            <a:normAutofit/>
          </a:bodyPr>
          <a:lstStyle/>
          <a:p>
            <a:pPr indent="-311150" lvl="0" marL="457200" rtl="0" algn="l">
              <a:lnSpc>
                <a:spcPct val="50000"/>
              </a:lnSpc>
              <a:spcBef>
                <a:spcPts val="0"/>
              </a:spcBef>
              <a:spcAft>
                <a:spcPts val="0"/>
              </a:spcAft>
              <a:buSzPts val="1300"/>
              <a:buChar char="●"/>
            </a:pPr>
            <a:r>
              <a:rPr lang="en"/>
              <a:t>Speech is one of </a:t>
            </a:r>
            <a:r>
              <a:rPr lang="en"/>
              <a:t>the</a:t>
            </a:r>
            <a:r>
              <a:rPr lang="en"/>
              <a:t> most important ways for human communication.</a:t>
            </a:r>
            <a:endParaRPr/>
          </a:p>
          <a:p>
            <a:pPr indent="0" lvl="0" marL="457200" rtl="0" algn="l">
              <a:lnSpc>
                <a:spcPct val="50000"/>
              </a:lnSpc>
              <a:spcBef>
                <a:spcPts val="1200"/>
              </a:spcBef>
              <a:spcAft>
                <a:spcPts val="0"/>
              </a:spcAft>
              <a:buNone/>
            </a:pPr>
            <a:r>
              <a:t/>
            </a:r>
            <a:endParaRPr/>
          </a:p>
          <a:p>
            <a:pPr indent="-311150" lvl="0" marL="457200" rtl="0" algn="l">
              <a:lnSpc>
                <a:spcPct val="50000"/>
              </a:lnSpc>
              <a:spcBef>
                <a:spcPts val="1200"/>
              </a:spcBef>
              <a:spcAft>
                <a:spcPts val="0"/>
              </a:spcAft>
              <a:buSzPts val="1300"/>
              <a:buChar char="●"/>
            </a:pPr>
            <a:r>
              <a:rPr lang="en"/>
              <a:t>Some people lose the ability to speech due to </a:t>
            </a:r>
            <a:r>
              <a:rPr lang="en"/>
              <a:t>neural</a:t>
            </a:r>
            <a:r>
              <a:rPr lang="en"/>
              <a:t> dysfunctions.</a:t>
            </a:r>
            <a:endParaRPr/>
          </a:p>
          <a:p>
            <a:pPr indent="0" lvl="0" marL="457200" rtl="0" algn="l">
              <a:lnSpc>
                <a:spcPct val="50000"/>
              </a:lnSpc>
              <a:spcBef>
                <a:spcPts val="1200"/>
              </a:spcBef>
              <a:spcAft>
                <a:spcPts val="0"/>
              </a:spcAft>
              <a:buNone/>
            </a:pPr>
            <a:r>
              <a:t/>
            </a:r>
            <a:endParaRPr/>
          </a:p>
          <a:p>
            <a:pPr indent="-311150" lvl="0" marL="457200" rtl="0" algn="l">
              <a:lnSpc>
                <a:spcPct val="50000"/>
              </a:lnSpc>
              <a:spcBef>
                <a:spcPts val="1200"/>
              </a:spcBef>
              <a:spcAft>
                <a:spcPts val="0"/>
              </a:spcAft>
              <a:buSzPts val="1300"/>
              <a:buChar char="●"/>
            </a:pPr>
            <a:r>
              <a:rPr lang="en"/>
              <a:t>Our goal is to </a:t>
            </a:r>
            <a:r>
              <a:rPr lang="en"/>
              <a:t>facilitate</a:t>
            </a:r>
            <a:r>
              <a:rPr lang="en"/>
              <a:t> these people’s lives.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a:t>
            </a:r>
            <a:r>
              <a:rPr lang="en"/>
              <a:t>: Methods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9" name="Google Shape;219;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CNN shows a great success in understanding biomedical images for classification, segmentation, detection and localization for different types of input images, offers a great false prediction rate in systems based on EEG signals.</a:t>
            </a:r>
            <a:endParaRPr sz="1200"/>
          </a:p>
          <a:p>
            <a:pPr indent="0" lvl="0" marL="0" rtl="0" algn="l">
              <a:spcBef>
                <a:spcPts val="1200"/>
              </a:spcBef>
              <a:spcAft>
                <a:spcPts val="0"/>
              </a:spcAft>
              <a:buNone/>
            </a:pPr>
            <a:r>
              <a:rPr lang="en" sz="1200"/>
              <a:t>CNN widely used in BCI systems for imaginary motion recognition.</a:t>
            </a:r>
            <a:endParaRPr sz="1200"/>
          </a:p>
          <a:p>
            <a:pPr indent="0" lvl="0" marL="0" rtl="0" algn="l">
              <a:spcBef>
                <a:spcPts val="1200"/>
              </a:spcBef>
              <a:spcAft>
                <a:spcPts val="1200"/>
              </a:spcAft>
              <a:buNone/>
            </a:pPr>
            <a:r>
              <a:rPr lang="en" sz="1200"/>
              <a:t>We tested different architectures of the CNN neural network with the the purpose of finding the one offering the best performance with respect to the complexity, memory and running time.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CNN Conv(64, 128)</a:t>
            </a:r>
            <a:endParaRPr/>
          </a:p>
          <a:p>
            <a:pPr indent="0" lvl="0" marL="0" rtl="0" algn="l">
              <a:spcBef>
                <a:spcPts val="0"/>
              </a:spcBef>
              <a:spcAft>
                <a:spcPts val="0"/>
              </a:spcAft>
              <a:buNone/>
            </a:pPr>
            <a:r>
              <a:t/>
            </a:r>
            <a:endParaRPr/>
          </a:p>
        </p:txBody>
      </p:sp>
      <p:pic>
        <p:nvPicPr>
          <p:cNvPr id="225" name="Google Shape;225;p33"/>
          <p:cNvPicPr preferRelativeResize="0"/>
          <p:nvPr/>
        </p:nvPicPr>
        <p:blipFill>
          <a:blip r:embed="rId3">
            <a:alphaModFix/>
          </a:blip>
          <a:stretch>
            <a:fillRect/>
          </a:stretch>
        </p:blipFill>
        <p:spPr>
          <a:xfrm>
            <a:off x="2035375" y="1941950"/>
            <a:ext cx="5076825" cy="281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CNN Conv(64, 128) - </a:t>
            </a:r>
            <a:r>
              <a:rPr lang="en" sz="2040"/>
              <a:t>Raw EEG Windowed Signal</a:t>
            </a:r>
            <a:endParaRPr sz="2040"/>
          </a:p>
          <a:p>
            <a:pPr indent="0" lvl="0" marL="0" rtl="0" algn="l">
              <a:spcBef>
                <a:spcPts val="0"/>
              </a:spcBef>
              <a:spcAft>
                <a:spcPts val="0"/>
              </a:spcAft>
              <a:buSzPts val="990"/>
              <a:buNone/>
            </a:pPr>
            <a:r>
              <a:t/>
            </a:r>
            <a:endParaRPr sz="2340"/>
          </a:p>
        </p:txBody>
      </p:sp>
      <p:pic>
        <p:nvPicPr>
          <p:cNvPr id="231" name="Google Shape;231;p34"/>
          <p:cNvPicPr preferRelativeResize="0"/>
          <p:nvPr/>
        </p:nvPicPr>
        <p:blipFill>
          <a:blip r:embed="rId3">
            <a:alphaModFix/>
          </a:blip>
          <a:stretch>
            <a:fillRect/>
          </a:stretch>
        </p:blipFill>
        <p:spPr>
          <a:xfrm>
            <a:off x="1200950" y="1853850"/>
            <a:ext cx="2332186" cy="2984849"/>
          </a:xfrm>
          <a:prstGeom prst="rect">
            <a:avLst/>
          </a:prstGeom>
          <a:noFill/>
          <a:ln>
            <a:noFill/>
          </a:ln>
        </p:spPr>
      </p:pic>
      <p:pic>
        <p:nvPicPr>
          <p:cNvPr id="232" name="Google Shape;232;p34"/>
          <p:cNvPicPr preferRelativeResize="0"/>
          <p:nvPr/>
        </p:nvPicPr>
        <p:blipFill>
          <a:blip r:embed="rId4">
            <a:alphaModFix/>
          </a:blip>
          <a:stretch>
            <a:fillRect/>
          </a:stretch>
        </p:blipFill>
        <p:spPr>
          <a:xfrm>
            <a:off x="4035200" y="1918025"/>
            <a:ext cx="3837425" cy="285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CNN Conv(64, 128) - Cross Covariance Time Domain</a:t>
            </a:r>
            <a:endParaRPr sz="2040"/>
          </a:p>
          <a:p>
            <a:pPr indent="0" lvl="0" marL="0" rtl="0" algn="l">
              <a:spcBef>
                <a:spcPts val="0"/>
              </a:spcBef>
              <a:spcAft>
                <a:spcPts val="0"/>
              </a:spcAft>
              <a:buSzPts val="990"/>
              <a:buNone/>
            </a:pPr>
            <a:r>
              <a:t/>
            </a:r>
            <a:endParaRPr sz="2240"/>
          </a:p>
        </p:txBody>
      </p:sp>
      <p:pic>
        <p:nvPicPr>
          <p:cNvPr id="238" name="Google Shape;238;p35"/>
          <p:cNvPicPr preferRelativeResize="0"/>
          <p:nvPr/>
        </p:nvPicPr>
        <p:blipFill>
          <a:blip r:embed="rId3">
            <a:alphaModFix/>
          </a:blip>
          <a:stretch>
            <a:fillRect/>
          </a:stretch>
        </p:blipFill>
        <p:spPr>
          <a:xfrm>
            <a:off x="1063225" y="1853850"/>
            <a:ext cx="2197542" cy="2984850"/>
          </a:xfrm>
          <a:prstGeom prst="rect">
            <a:avLst/>
          </a:prstGeom>
          <a:noFill/>
          <a:ln>
            <a:noFill/>
          </a:ln>
        </p:spPr>
      </p:pic>
      <p:pic>
        <p:nvPicPr>
          <p:cNvPr id="239" name="Google Shape;239;p35"/>
          <p:cNvPicPr preferRelativeResize="0"/>
          <p:nvPr/>
        </p:nvPicPr>
        <p:blipFill>
          <a:blip r:embed="rId4">
            <a:alphaModFix/>
          </a:blip>
          <a:stretch>
            <a:fillRect/>
          </a:stretch>
        </p:blipFill>
        <p:spPr>
          <a:xfrm>
            <a:off x="3938217" y="1853850"/>
            <a:ext cx="3970414"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40"/>
              <a:t>CNN Conv(64, 128) - Cross Covariance Frequency Domain</a:t>
            </a:r>
            <a:endParaRPr sz="1840"/>
          </a:p>
          <a:p>
            <a:pPr indent="0" lvl="0" marL="0" rtl="0" algn="l">
              <a:spcBef>
                <a:spcPts val="0"/>
              </a:spcBef>
              <a:spcAft>
                <a:spcPts val="0"/>
              </a:spcAft>
              <a:buSzPts val="990"/>
              <a:buNone/>
            </a:pPr>
            <a:r>
              <a:t/>
            </a:r>
            <a:endParaRPr sz="2240"/>
          </a:p>
        </p:txBody>
      </p:sp>
      <p:pic>
        <p:nvPicPr>
          <p:cNvPr id="245" name="Google Shape;245;p36"/>
          <p:cNvPicPr preferRelativeResize="0"/>
          <p:nvPr/>
        </p:nvPicPr>
        <p:blipFill>
          <a:blip r:embed="rId3">
            <a:alphaModFix/>
          </a:blip>
          <a:stretch>
            <a:fillRect/>
          </a:stretch>
        </p:blipFill>
        <p:spPr>
          <a:xfrm>
            <a:off x="1084675" y="1853850"/>
            <a:ext cx="2188600" cy="2984849"/>
          </a:xfrm>
          <a:prstGeom prst="rect">
            <a:avLst/>
          </a:prstGeom>
          <a:noFill/>
          <a:ln>
            <a:noFill/>
          </a:ln>
        </p:spPr>
      </p:pic>
      <p:pic>
        <p:nvPicPr>
          <p:cNvPr id="246" name="Google Shape;246;p36"/>
          <p:cNvPicPr preferRelativeResize="0"/>
          <p:nvPr/>
        </p:nvPicPr>
        <p:blipFill>
          <a:blip r:embed="rId4">
            <a:alphaModFix/>
          </a:blip>
          <a:stretch>
            <a:fillRect/>
          </a:stretch>
        </p:blipFill>
        <p:spPr>
          <a:xfrm>
            <a:off x="3811450" y="1853850"/>
            <a:ext cx="3987309"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CNN + LSTM Conv(64, 128, 64) - Cross Covariance Frequency Domain</a:t>
            </a:r>
            <a:endParaRPr sz="1740"/>
          </a:p>
          <a:p>
            <a:pPr indent="0" lvl="0" marL="0" rtl="0" algn="l">
              <a:spcBef>
                <a:spcPts val="0"/>
              </a:spcBef>
              <a:spcAft>
                <a:spcPts val="0"/>
              </a:spcAft>
              <a:buSzPts val="990"/>
              <a:buNone/>
            </a:pPr>
            <a:r>
              <a:t/>
            </a:r>
            <a:endParaRPr sz="1740"/>
          </a:p>
        </p:txBody>
      </p:sp>
      <p:pic>
        <p:nvPicPr>
          <p:cNvPr id="252" name="Google Shape;252;p37"/>
          <p:cNvPicPr preferRelativeResize="0"/>
          <p:nvPr/>
        </p:nvPicPr>
        <p:blipFill>
          <a:blip r:embed="rId3">
            <a:alphaModFix/>
          </a:blip>
          <a:stretch>
            <a:fillRect/>
          </a:stretch>
        </p:blipFill>
        <p:spPr>
          <a:xfrm>
            <a:off x="2172938" y="1853850"/>
            <a:ext cx="4801715"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CNN + LSTM Conv(64, 128, 64) - Cross Covariance Frequency Domain</a:t>
            </a:r>
            <a:endParaRPr sz="1740"/>
          </a:p>
          <a:p>
            <a:pPr indent="0" lvl="0" marL="0" rtl="0" algn="l">
              <a:spcBef>
                <a:spcPts val="0"/>
              </a:spcBef>
              <a:spcAft>
                <a:spcPts val="0"/>
              </a:spcAft>
              <a:buSzPts val="990"/>
              <a:buNone/>
            </a:pPr>
            <a:r>
              <a:t/>
            </a:r>
            <a:endParaRPr sz="1740"/>
          </a:p>
        </p:txBody>
      </p:sp>
      <p:pic>
        <p:nvPicPr>
          <p:cNvPr id="258" name="Google Shape;258;p38"/>
          <p:cNvPicPr preferRelativeResize="0"/>
          <p:nvPr/>
        </p:nvPicPr>
        <p:blipFill>
          <a:blip r:embed="rId3">
            <a:alphaModFix/>
          </a:blip>
          <a:stretch>
            <a:fillRect/>
          </a:stretch>
        </p:blipFill>
        <p:spPr>
          <a:xfrm>
            <a:off x="1341825" y="1853850"/>
            <a:ext cx="2252717" cy="2984850"/>
          </a:xfrm>
          <a:prstGeom prst="rect">
            <a:avLst/>
          </a:prstGeom>
          <a:noFill/>
          <a:ln>
            <a:noFill/>
          </a:ln>
        </p:spPr>
      </p:pic>
      <p:pic>
        <p:nvPicPr>
          <p:cNvPr id="259" name="Google Shape;259;p38"/>
          <p:cNvPicPr preferRelativeResize="0"/>
          <p:nvPr/>
        </p:nvPicPr>
        <p:blipFill>
          <a:blip r:embed="rId4">
            <a:alphaModFix/>
          </a:blip>
          <a:stretch>
            <a:fillRect/>
          </a:stretch>
        </p:blipFill>
        <p:spPr>
          <a:xfrm>
            <a:off x="3746942" y="1853850"/>
            <a:ext cx="3962841"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EEGNet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65" name="Google Shape;265;p39"/>
          <p:cNvPicPr preferRelativeResize="0"/>
          <p:nvPr/>
        </p:nvPicPr>
        <p:blipFill>
          <a:blip r:embed="rId3">
            <a:alphaModFix/>
          </a:blip>
          <a:stretch>
            <a:fillRect/>
          </a:stretch>
        </p:blipFill>
        <p:spPr>
          <a:xfrm>
            <a:off x="5418050" y="860050"/>
            <a:ext cx="2689375" cy="4085775"/>
          </a:xfrm>
          <a:prstGeom prst="rect">
            <a:avLst/>
          </a:prstGeom>
          <a:noFill/>
          <a:ln>
            <a:noFill/>
          </a:ln>
        </p:spPr>
      </p:pic>
      <p:sp>
        <p:nvSpPr>
          <p:cNvPr id="266" name="Google Shape;266;p39"/>
          <p:cNvSpPr txBox="1"/>
          <p:nvPr/>
        </p:nvSpPr>
        <p:spPr>
          <a:xfrm>
            <a:off x="773675" y="2342425"/>
            <a:ext cx="43722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EEGNet is a deep learning model designed specifically for EEG analysis.</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It is a shallow network, with a small number of parameters, making it suitable for real-time analysis.</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network uses depth-wise separable convolutions, which significantly reduces the number of parameters compared to traditional convolutional neural networks.</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EEGNet</a:t>
            </a:r>
            <a:r>
              <a:rPr lang="en" sz="1740"/>
              <a:t> - </a:t>
            </a:r>
            <a:r>
              <a:rPr lang="en" sz="2040"/>
              <a:t>Raw EEG Windowed Signal</a:t>
            </a:r>
            <a:endParaRPr sz="1740"/>
          </a:p>
          <a:p>
            <a:pPr indent="0" lvl="0" marL="0" rtl="0" algn="l">
              <a:spcBef>
                <a:spcPts val="0"/>
              </a:spcBef>
              <a:spcAft>
                <a:spcPts val="0"/>
              </a:spcAft>
              <a:buSzPts val="990"/>
              <a:buNone/>
            </a:pPr>
            <a:r>
              <a:t/>
            </a:r>
            <a:endParaRPr sz="1740"/>
          </a:p>
        </p:txBody>
      </p:sp>
      <p:pic>
        <p:nvPicPr>
          <p:cNvPr id="272" name="Google Shape;272;p40"/>
          <p:cNvPicPr preferRelativeResize="0"/>
          <p:nvPr/>
        </p:nvPicPr>
        <p:blipFill>
          <a:blip r:embed="rId3">
            <a:alphaModFix/>
          </a:blip>
          <a:stretch>
            <a:fillRect/>
          </a:stretch>
        </p:blipFill>
        <p:spPr>
          <a:xfrm>
            <a:off x="4042625" y="1853850"/>
            <a:ext cx="3996029" cy="3011200"/>
          </a:xfrm>
          <a:prstGeom prst="rect">
            <a:avLst/>
          </a:prstGeom>
          <a:noFill/>
          <a:ln>
            <a:noFill/>
          </a:ln>
        </p:spPr>
      </p:pic>
      <p:pic>
        <p:nvPicPr>
          <p:cNvPr id="273" name="Google Shape;273;p40"/>
          <p:cNvPicPr preferRelativeResize="0"/>
          <p:nvPr/>
        </p:nvPicPr>
        <p:blipFill>
          <a:blip r:embed="rId4">
            <a:alphaModFix/>
          </a:blip>
          <a:stretch>
            <a:fillRect/>
          </a:stretch>
        </p:blipFill>
        <p:spPr>
          <a:xfrm>
            <a:off x="1141825" y="1853850"/>
            <a:ext cx="2094543" cy="1485425"/>
          </a:xfrm>
          <a:prstGeom prst="rect">
            <a:avLst/>
          </a:prstGeom>
          <a:noFill/>
          <a:ln>
            <a:noFill/>
          </a:ln>
        </p:spPr>
      </p:pic>
      <p:pic>
        <p:nvPicPr>
          <p:cNvPr id="274" name="Google Shape;274;p40"/>
          <p:cNvPicPr preferRelativeResize="0"/>
          <p:nvPr/>
        </p:nvPicPr>
        <p:blipFill>
          <a:blip r:embed="rId5">
            <a:alphaModFix/>
          </a:blip>
          <a:stretch>
            <a:fillRect/>
          </a:stretch>
        </p:blipFill>
        <p:spPr>
          <a:xfrm>
            <a:off x="1157850" y="3379625"/>
            <a:ext cx="2062500" cy="1485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729450" y="1265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80" name="Google Shape;280;p41"/>
          <p:cNvGraphicFramePr/>
          <p:nvPr/>
        </p:nvGraphicFramePr>
        <p:xfrm>
          <a:off x="954300" y="2078900"/>
          <a:ext cx="3000000" cy="3000000"/>
        </p:xfrm>
        <a:graphic>
          <a:graphicData uri="http://schemas.openxmlformats.org/drawingml/2006/table">
            <a:tbl>
              <a:tblPr>
                <a:noFill/>
                <a:tableStyleId>{F8B9581D-1B53-4D69-AC9A-2C650FA3A50B}</a:tableStyleId>
              </a:tblPr>
              <a:tblGrid>
                <a:gridCol w="3746275"/>
                <a:gridCol w="981675"/>
                <a:gridCol w="976350"/>
                <a:gridCol w="719125"/>
                <a:gridCol w="815575"/>
              </a:tblGrid>
              <a:tr h="381000">
                <a:tc>
                  <a:txBody>
                    <a:bodyPr/>
                    <a:lstStyle/>
                    <a:p>
                      <a:pPr indent="0" lvl="0" marL="0" rtl="0" algn="ctr">
                        <a:spcBef>
                          <a:spcPts val="0"/>
                        </a:spcBef>
                        <a:spcAft>
                          <a:spcPts val="0"/>
                        </a:spcAft>
                        <a:buNone/>
                      </a:pPr>
                      <a:r>
                        <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Accuracy</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Balanced</a:t>
                      </a:r>
                      <a:endParaRPr sz="1200">
                        <a:solidFill>
                          <a:schemeClr val="accent1"/>
                        </a:solidFill>
                        <a:latin typeface="Lato"/>
                        <a:ea typeface="Lato"/>
                        <a:cs typeface="Lato"/>
                        <a:sym typeface="Lato"/>
                      </a:endParaRPr>
                    </a:p>
                    <a:p>
                      <a:pPr indent="0" lvl="0" marL="0" rtl="0" algn="ctr">
                        <a:spcBef>
                          <a:spcPts val="0"/>
                        </a:spcBef>
                        <a:spcAft>
                          <a:spcPts val="0"/>
                        </a:spcAft>
                        <a:buNone/>
                      </a:pPr>
                      <a:r>
                        <a:rPr lang="en" sz="1200">
                          <a:solidFill>
                            <a:schemeClr val="accent1"/>
                          </a:solidFill>
                          <a:latin typeface="Lato"/>
                          <a:ea typeface="Lato"/>
                          <a:cs typeface="Lato"/>
                          <a:sym typeface="Lato"/>
                        </a:rPr>
                        <a:t>Accuracy</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Recall</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Kappa</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Raw Signal + CNN</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15.66</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15.82</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15.82</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0.07</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Time Domain Cross-Covariance + CNN</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9.61</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9.60</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9.60</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0.05</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Freq. Domain Cross-Covariance + CNN</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43.34</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43.35</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43.35</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37.5</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Freq. Domain Cross-Covariance + CNN + LSTM</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32.91</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32.83</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32.90</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29.5</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sz="1200">
                          <a:solidFill>
                            <a:schemeClr val="accent1"/>
                          </a:solidFill>
                          <a:latin typeface="Lato"/>
                          <a:ea typeface="Lato"/>
                          <a:cs typeface="Lato"/>
                          <a:sym typeface="Lato"/>
                        </a:rPr>
                        <a:t>Raw Signal + EEGNet</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15.39</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15.37</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15.3</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accent1"/>
                          </a:solidFill>
                          <a:latin typeface="Lato"/>
                          <a:ea typeface="Lato"/>
                          <a:cs typeface="Lato"/>
                          <a:sym typeface="Lato"/>
                        </a:rPr>
                        <a:t>6.9</a:t>
                      </a:r>
                      <a:endParaRPr sz="1200">
                        <a:solidFill>
                          <a:schemeClr val="accent1"/>
                        </a:solidFill>
                        <a:latin typeface="Lato"/>
                        <a:ea typeface="Lato"/>
                        <a:cs typeface="Lato"/>
                        <a:sym typeface="La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BCI</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04800" lvl="0" marL="457200" rtl="0" algn="l">
              <a:spcBef>
                <a:spcPts val="3000"/>
              </a:spcBef>
              <a:spcAft>
                <a:spcPts val="0"/>
              </a:spcAft>
              <a:buClr>
                <a:schemeClr val="accent1"/>
              </a:buClr>
              <a:buSzPts val="1200"/>
              <a:buFont typeface="Lato"/>
              <a:buChar char="●"/>
            </a:pPr>
            <a:r>
              <a:rPr lang="en" sz="1200"/>
              <a:t>Brain-Computer Interface  is a technology that connects the brain directly to a computer or device, allowing users to control the device with their thoughts.</a:t>
            </a:r>
            <a:endParaRPr sz="1200"/>
          </a:p>
          <a:p>
            <a:pPr indent="-304800" lvl="0" marL="457200" rtl="0" algn="l">
              <a:spcBef>
                <a:spcPts val="0"/>
              </a:spcBef>
              <a:spcAft>
                <a:spcPts val="0"/>
              </a:spcAft>
              <a:buClr>
                <a:schemeClr val="accent1"/>
              </a:buClr>
              <a:buSzPts val="1200"/>
              <a:buFont typeface="Lato"/>
              <a:buChar char="●"/>
            </a:pPr>
            <a:r>
              <a:rPr lang="en" sz="1200"/>
              <a:t>Works by measuring electrical activity in the brain and translating it into commands that can control a computer or device.</a:t>
            </a:r>
            <a:endParaRPr sz="1200"/>
          </a:p>
          <a:p>
            <a:pPr indent="-304800" lvl="0" marL="457200" rtl="0" algn="l">
              <a:spcBef>
                <a:spcPts val="0"/>
              </a:spcBef>
              <a:spcAft>
                <a:spcPts val="0"/>
              </a:spcAft>
              <a:buClr>
                <a:schemeClr val="accent1"/>
              </a:buClr>
              <a:buSzPts val="1200"/>
              <a:buFont typeface="Lato"/>
              <a:buChar char="●"/>
            </a:pPr>
            <a:r>
              <a:rPr lang="en" sz="1200"/>
              <a:t>This can be achieved through various methods such as electroencephalography (EEG), magnetoencephalography (MEG), and functional magnetic resonance imaging (fMRI).</a:t>
            </a:r>
            <a:endParaRPr sz="1200"/>
          </a:p>
          <a:p>
            <a:pPr indent="-304800" lvl="0" marL="457200" rtl="0" algn="l">
              <a:spcBef>
                <a:spcPts val="0"/>
              </a:spcBef>
              <a:spcAft>
                <a:spcPts val="0"/>
              </a:spcAft>
              <a:buClr>
                <a:schemeClr val="accent1"/>
              </a:buClr>
              <a:buSzPts val="1200"/>
              <a:buFont typeface="Lato"/>
              <a:buChar char="●"/>
            </a:pPr>
            <a:r>
              <a:rPr lang="en" sz="1200"/>
              <a:t>BCI has a wide range of potential applications, including medical rehabilitation, gaming, and communication for people with disabilities.</a:t>
            </a:r>
            <a:endParaRPr sz="1200"/>
          </a:p>
          <a:p>
            <a:pPr indent="-304800" lvl="0" marL="457200" rtl="0" algn="l">
              <a:spcBef>
                <a:spcPts val="0"/>
              </a:spcBef>
              <a:spcAft>
                <a:spcPts val="0"/>
              </a:spcAft>
              <a:buClr>
                <a:schemeClr val="accent1"/>
              </a:buClr>
              <a:buSzPts val="1200"/>
              <a:buFont typeface="Lato"/>
              <a:buChar char="●"/>
            </a:pPr>
            <a:r>
              <a:rPr lang="en" sz="1200"/>
              <a:t>In medicine, BCI can be used for controlling prosthetic limbs, reducing symptoms of conditions such as epilepsy, and etc.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729450" y="1265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Works</a:t>
            </a:r>
            <a:r>
              <a:rPr lang="en"/>
              <a:t>: </a:t>
            </a:r>
            <a:r>
              <a:rPr lang="en"/>
              <a:t>Recurrence Plot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6" name="Google Shape;286;p42"/>
          <p:cNvPicPr preferRelativeResize="0"/>
          <p:nvPr/>
        </p:nvPicPr>
        <p:blipFill>
          <a:blip r:embed="rId3">
            <a:alphaModFix/>
          </a:blip>
          <a:stretch>
            <a:fillRect/>
          </a:stretch>
        </p:blipFill>
        <p:spPr>
          <a:xfrm>
            <a:off x="1786975" y="1753275"/>
            <a:ext cx="5158675" cy="3243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729450" y="1265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Works: SincNet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2" name="Google Shape;292;p43"/>
          <p:cNvPicPr preferRelativeResize="0"/>
          <p:nvPr/>
        </p:nvPicPr>
        <p:blipFill>
          <a:blip r:embed="rId3">
            <a:alphaModFix/>
          </a:blip>
          <a:stretch>
            <a:fillRect/>
          </a:stretch>
        </p:blipFill>
        <p:spPr>
          <a:xfrm>
            <a:off x="1872950" y="1864975"/>
            <a:ext cx="5401690" cy="3038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729450" y="1265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8" name="Google Shape;298;p44"/>
          <p:cNvSpPr txBox="1"/>
          <p:nvPr/>
        </p:nvSpPr>
        <p:spPr>
          <a:xfrm>
            <a:off x="950825" y="3418875"/>
            <a:ext cx="674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https://github.com/erfanghobadian/imagined-speech-classification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latin typeface="Lato"/>
                <a:ea typeface="Lato"/>
                <a:cs typeface="Lato"/>
                <a:sym typeface="Lato"/>
                <a:hlinkClick r:id="rId4"/>
              </a:rPr>
              <a:t>https://colab.research.google.com/drive/1yaGFQQ8uyUbGtqxsSup6MWqfkMfPOLna?authuser=1#scrollTo=ePj15H9K0NKo</a:t>
            </a:r>
            <a:endParaRPr>
              <a:latin typeface="Lato"/>
              <a:ea typeface="Lato"/>
              <a:cs typeface="Lato"/>
              <a:sym typeface="Lato"/>
            </a:endParaRPr>
          </a:p>
        </p:txBody>
      </p:sp>
      <p:sp>
        <p:nvSpPr>
          <p:cNvPr id="299" name="Google Shape;299;p44"/>
          <p:cNvSpPr txBox="1"/>
          <p:nvPr/>
        </p:nvSpPr>
        <p:spPr>
          <a:xfrm>
            <a:off x="2704075" y="1942100"/>
            <a:ext cx="4106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Lato"/>
                <a:ea typeface="Lato"/>
                <a:cs typeface="Lato"/>
                <a:sym typeface="Lato"/>
              </a:rPr>
              <a:t>Any Questions?</a:t>
            </a:r>
            <a:endParaRPr b="1" sz="31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r>
              <a:rPr lang="en"/>
              <a:t>: Brain </a:t>
            </a:r>
            <a:r>
              <a:rPr lang="en"/>
              <a:t>Activity Records - Methods</a:t>
            </a:r>
            <a:endParaRPr/>
          </a:p>
        </p:txBody>
      </p:sp>
      <p:sp>
        <p:nvSpPr>
          <p:cNvPr id="105" name="Google Shape;105;p16"/>
          <p:cNvSpPr txBox="1"/>
          <p:nvPr>
            <p:ph idx="1" type="body"/>
          </p:nvPr>
        </p:nvSpPr>
        <p:spPr>
          <a:xfrm>
            <a:off x="729450" y="2078875"/>
            <a:ext cx="7981500" cy="2261100"/>
          </a:xfrm>
          <a:prstGeom prst="rect">
            <a:avLst/>
          </a:prstGeom>
        </p:spPr>
        <p:txBody>
          <a:bodyPr anchorCtr="0" anchor="t" bIns="91425" lIns="91425" spcFirstLastPara="1" rIns="91425" wrap="square" tIns="91425">
            <a:normAutofit fontScale="92500" lnSpcReduction="10000"/>
          </a:bodyPr>
          <a:lstStyle/>
          <a:p>
            <a:pPr indent="0" lvl="0" marL="0" rtl="0" algn="l">
              <a:spcBef>
                <a:spcPts val="3000"/>
              </a:spcBef>
              <a:spcAft>
                <a:spcPts val="0"/>
              </a:spcAft>
              <a:buNone/>
            </a:pPr>
            <a:r>
              <a:rPr b="1" lang="en" sz="1200"/>
              <a:t>Invasive</a:t>
            </a:r>
            <a:r>
              <a:rPr lang="en" sz="1200"/>
              <a:t>: Invasive Brain Activity Signals are electrical signals recorded directly from the brain using electrodes implanted into the brain tissue.</a:t>
            </a:r>
            <a:endParaRPr sz="1200"/>
          </a:p>
          <a:p>
            <a:pPr indent="0" lvl="0" marL="0" rtl="0" algn="l">
              <a:spcBef>
                <a:spcPts val="3000"/>
              </a:spcBef>
              <a:spcAft>
                <a:spcPts val="0"/>
              </a:spcAft>
              <a:buNone/>
            </a:pPr>
            <a:r>
              <a:rPr b="1" lang="en" sz="1200"/>
              <a:t>Non-invasive</a:t>
            </a:r>
            <a:r>
              <a:rPr lang="en" sz="1200"/>
              <a:t>: </a:t>
            </a:r>
            <a:r>
              <a:rPr lang="en" sz="1200"/>
              <a:t>Non-invasive</a:t>
            </a:r>
            <a:r>
              <a:rPr b="1" lang="en" sz="1200"/>
              <a:t> </a:t>
            </a:r>
            <a:r>
              <a:rPr lang="en" sz="1200"/>
              <a:t>Brain Activity Signals are electrical signals recorded from the scalp, which reflect the electrical activity of the brain underneath.</a:t>
            </a:r>
            <a:endParaRPr sz="1200"/>
          </a:p>
          <a:p>
            <a:pPr indent="0" lvl="0" marL="0" rtl="0" algn="l">
              <a:spcBef>
                <a:spcPts val="3000"/>
              </a:spcBef>
              <a:spcAft>
                <a:spcPts val="3000"/>
              </a:spcAft>
              <a:buNone/>
            </a:pPr>
            <a:r>
              <a:rPr lang="en" sz="1200"/>
              <a:t>Invasive Brain Activity signals provide a higher resolution and more accurate representation of brain activity compared to non-invasive methods such as EEG. However, invasive brain activity signals are not without their challenges as the implantation of electrodes into the brain is invasive and carries risks such as infection and brain damage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Brain Activity Records - </a:t>
            </a:r>
            <a:r>
              <a:rPr lang="en"/>
              <a:t>Invasive: </a:t>
            </a:r>
            <a:r>
              <a:rPr lang="en"/>
              <a:t>ECoG</a:t>
            </a:r>
            <a:endParaRPr/>
          </a:p>
        </p:txBody>
      </p:sp>
      <p:sp>
        <p:nvSpPr>
          <p:cNvPr id="111" name="Google Shape;111;p17"/>
          <p:cNvSpPr txBox="1"/>
          <p:nvPr>
            <p:ph idx="1" type="body"/>
          </p:nvPr>
        </p:nvSpPr>
        <p:spPr>
          <a:xfrm>
            <a:off x="729450" y="1983075"/>
            <a:ext cx="5106900" cy="2640900"/>
          </a:xfrm>
          <a:prstGeom prst="rect">
            <a:avLst/>
          </a:prstGeom>
        </p:spPr>
        <p:txBody>
          <a:bodyPr anchorCtr="0" anchor="t" bIns="91425" lIns="91425" spcFirstLastPara="1" rIns="91425" wrap="square" tIns="91425">
            <a:normAutofit/>
          </a:bodyPr>
          <a:lstStyle/>
          <a:p>
            <a:pPr indent="-304800" lvl="0" marL="457200" rtl="0" algn="l">
              <a:spcBef>
                <a:spcPts val="3000"/>
              </a:spcBef>
              <a:spcAft>
                <a:spcPts val="0"/>
              </a:spcAft>
              <a:buClr>
                <a:schemeClr val="accent1"/>
              </a:buClr>
              <a:buSzPts val="1200"/>
              <a:buFont typeface="Lato"/>
              <a:buChar char="●"/>
            </a:pPr>
            <a:r>
              <a:rPr lang="en" sz="1200"/>
              <a:t>Electrocorticography (ECoG) is a type of brain activity recording that uses electrodes placed on the surface of the brain to measure the electrical activity of the cortex.</a:t>
            </a:r>
            <a:endParaRPr sz="1200"/>
          </a:p>
          <a:p>
            <a:pPr indent="-304800" lvl="0" marL="457200" rtl="0" algn="l">
              <a:spcBef>
                <a:spcPts val="0"/>
              </a:spcBef>
              <a:spcAft>
                <a:spcPts val="0"/>
              </a:spcAft>
              <a:buClr>
                <a:schemeClr val="accent1"/>
              </a:buClr>
              <a:buSzPts val="1200"/>
              <a:buFont typeface="Lato"/>
              <a:buChar char="●"/>
            </a:pPr>
            <a:r>
              <a:rPr lang="en" sz="1200"/>
              <a:t>Unlike non-invasive methods such as EEG, ECoG provides a higher resolution and more accurate representation of brain activity.</a:t>
            </a:r>
            <a:endParaRPr sz="1200"/>
          </a:p>
          <a:p>
            <a:pPr indent="-304800" lvl="0" marL="457200" rtl="0" algn="l">
              <a:spcBef>
                <a:spcPts val="0"/>
              </a:spcBef>
              <a:spcAft>
                <a:spcPts val="0"/>
              </a:spcAft>
              <a:buClr>
                <a:schemeClr val="accent1"/>
              </a:buClr>
              <a:buSzPts val="1200"/>
              <a:buFont typeface="Lato"/>
              <a:buChar char="●"/>
            </a:pPr>
            <a:r>
              <a:rPr lang="en" sz="1200"/>
              <a:t>ECoG electrodes are typically placed on the surface of the brain, either during brain surgery or through a minimally invasive procedure.</a:t>
            </a:r>
            <a:endParaRPr sz="1200"/>
          </a:p>
          <a:p>
            <a:pPr indent="-304800" lvl="0" marL="457200" rtl="0" algn="l">
              <a:spcBef>
                <a:spcPts val="0"/>
              </a:spcBef>
              <a:spcAft>
                <a:spcPts val="0"/>
              </a:spcAft>
              <a:buClr>
                <a:schemeClr val="accent1"/>
              </a:buClr>
              <a:buSzPts val="1200"/>
              <a:buFont typeface="Lato"/>
              <a:buChar char="●"/>
            </a:pPr>
            <a:r>
              <a:rPr lang="en" sz="1200"/>
              <a:t>The electrodes measure the electrical signals generated by the firing of neurons in the cortex and transmit them to a recording device for analysis.</a:t>
            </a:r>
            <a:endParaRPr sz="1200"/>
          </a:p>
        </p:txBody>
      </p:sp>
      <p:pic>
        <p:nvPicPr>
          <p:cNvPr id="112" name="Google Shape;112;p17"/>
          <p:cNvPicPr preferRelativeResize="0"/>
          <p:nvPr/>
        </p:nvPicPr>
        <p:blipFill>
          <a:blip r:embed="rId3">
            <a:alphaModFix/>
          </a:blip>
          <a:stretch>
            <a:fillRect/>
          </a:stretch>
        </p:blipFill>
        <p:spPr>
          <a:xfrm>
            <a:off x="6074550" y="1983025"/>
            <a:ext cx="1925699" cy="2640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Introduction: Brain Activity Records - Non-Invasive: fMRI</a:t>
            </a:r>
            <a:endParaRPr sz="2140"/>
          </a:p>
        </p:txBody>
      </p:sp>
      <p:sp>
        <p:nvSpPr>
          <p:cNvPr id="118" name="Google Shape;118;p18"/>
          <p:cNvSpPr txBox="1"/>
          <p:nvPr>
            <p:ph idx="1" type="body"/>
          </p:nvPr>
        </p:nvSpPr>
        <p:spPr>
          <a:xfrm>
            <a:off x="606125" y="2078875"/>
            <a:ext cx="4277700" cy="2597100"/>
          </a:xfrm>
          <a:prstGeom prst="rect">
            <a:avLst/>
          </a:prstGeom>
        </p:spPr>
        <p:txBody>
          <a:bodyPr anchorCtr="0" anchor="t" bIns="91425" lIns="91425" spcFirstLastPara="1" rIns="91425" wrap="square" tIns="91425">
            <a:normAutofit/>
          </a:bodyPr>
          <a:lstStyle/>
          <a:p>
            <a:pPr indent="-304800" lvl="0" marL="457200" rtl="0" algn="l">
              <a:spcBef>
                <a:spcPts val="3000"/>
              </a:spcBef>
              <a:spcAft>
                <a:spcPts val="0"/>
              </a:spcAft>
              <a:buClr>
                <a:schemeClr val="accent1"/>
              </a:buClr>
              <a:buSzPts val="1200"/>
              <a:buFont typeface="Lato"/>
              <a:buChar char="●"/>
            </a:pPr>
            <a:r>
              <a:rPr lang="en" sz="1200"/>
              <a:t>Functional Magnetic Resonance Imaging (fMRI) is a type of brain imaging that uses magnetic fields and radio waves to measure blood flow in the brain.</a:t>
            </a:r>
            <a:endParaRPr sz="1200"/>
          </a:p>
          <a:p>
            <a:pPr indent="-304800" lvl="0" marL="457200" rtl="0" algn="l">
              <a:spcBef>
                <a:spcPts val="0"/>
              </a:spcBef>
              <a:spcAft>
                <a:spcPts val="0"/>
              </a:spcAft>
              <a:buClr>
                <a:schemeClr val="accent1"/>
              </a:buClr>
              <a:buSzPts val="1200"/>
              <a:buFont typeface="Lato"/>
              <a:buChar char="●"/>
            </a:pPr>
            <a:r>
              <a:rPr lang="en" sz="1200"/>
              <a:t>fMRI works by measuring changes in blood flow in response to neural activity in the brain.</a:t>
            </a:r>
            <a:endParaRPr sz="1200"/>
          </a:p>
          <a:p>
            <a:pPr indent="-304800" lvl="0" marL="457200" rtl="0" algn="l">
              <a:spcBef>
                <a:spcPts val="0"/>
              </a:spcBef>
              <a:spcAft>
                <a:spcPts val="0"/>
              </a:spcAft>
              <a:buClr>
                <a:schemeClr val="accent1"/>
              </a:buClr>
              <a:buSzPts val="1200"/>
              <a:buFont typeface="Lato"/>
              <a:buChar char="●"/>
            </a:pPr>
            <a:r>
              <a:rPr lang="en" sz="1200"/>
              <a:t>When a brain region is active, the increased demand for oxygen and glucose results in an increase in blood flow to the area.</a:t>
            </a:r>
            <a:endParaRPr sz="1200"/>
          </a:p>
          <a:p>
            <a:pPr indent="-304800" lvl="0" marL="457200" rtl="0" algn="l">
              <a:spcBef>
                <a:spcPts val="0"/>
              </a:spcBef>
              <a:spcAft>
                <a:spcPts val="0"/>
              </a:spcAft>
              <a:buClr>
                <a:schemeClr val="accent1"/>
              </a:buClr>
              <a:buSzPts val="1200"/>
              <a:buFont typeface="Lato"/>
              <a:buChar char="●"/>
            </a:pPr>
            <a:r>
              <a:rPr lang="en" sz="1200"/>
              <a:t>fMRI detects these changes in blood flow and maps them to the underlying brain activity.</a:t>
            </a:r>
            <a:endParaRPr sz="1200"/>
          </a:p>
        </p:txBody>
      </p:sp>
      <p:pic>
        <p:nvPicPr>
          <p:cNvPr id="119" name="Google Shape;119;p18"/>
          <p:cNvPicPr preferRelativeResize="0"/>
          <p:nvPr/>
        </p:nvPicPr>
        <p:blipFill>
          <a:blip r:embed="rId3">
            <a:alphaModFix/>
          </a:blip>
          <a:stretch>
            <a:fillRect/>
          </a:stretch>
        </p:blipFill>
        <p:spPr>
          <a:xfrm>
            <a:off x="4883825" y="2216950"/>
            <a:ext cx="3279726" cy="2213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Introduction: Brain Activity Records - Non-Invasive: EEG</a:t>
            </a:r>
            <a:endParaRPr sz="2140"/>
          </a:p>
        </p:txBody>
      </p:sp>
      <p:sp>
        <p:nvSpPr>
          <p:cNvPr id="125" name="Google Shape;125;p19"/>
          <p:cNvSpPr txBox="1"/>
          <p:nvPr>
            <p:ph idx="1" type="body"/>
          </p:nvPr>
        </p:nvSpPr>
        <p:spPr>
          <a:xfrm>
            <a:off x="571500" y="2230163"/>
            <a:ext cx="4260300" cy="2020800"/>
          </a:xfrm>
          <a:prstGeom prst="rect">
            <a:avLst/>
          </a:prstGeom>
        </p:spPr>
        <p:txBody>
          <a:bodyPr anchorCtr="0" anchor="t" bIns="91425" lIns="91425" spcFirstLastPara="1" rIns="91425" wrap="square" tIns="91425">
            <a:normAutofit/>
          </a:bodyPr>
          <a:lstStyle/>
          <a:p>
            <a:pPr indent="-304800" lvl="0" marL="457200" rtl="0" algn="l">
              <a:spcBef>
                <a:spcPts val="3000"/>
              </a:spcBef>
              <a:spcAft>
                <a:spcPts val="0"/>
              </a:spcAft>
              <a:buClr>
                <a:schemeClr val="accent1"/>
              </a:buClr>
              <a:buSzPts val="1200"/>
              <a:buFont typeface="Lato"/>
              <a:buChar char="●"/>
            </a:pPr>
            <a:r>
              <a:rPr lang="en" sz="1200"/>
              <a:t>Electroencephalography (EEG) is a type of brain imaging that records the electrical activity of the brain through electrodes placed on the scalp.</a:t>
            </a:r>
            <a:endParaRPr sz="1200"/>
          </a:p>
          <a:p>
            <a:pPr indent="-304800" lvl="0" marL="457200" rtl="0" algn="l">
              <a:spcBef>
                <a:spcPts val="0"/>
              </a:spcBef>
              <a:spcAft>
                <a:spcPts val="0"/>
              </a:spcAft>
              <a:buClr>
                <a:schemeClr val="accent1"/>
              </a:buClr>
              <a:buSzPts val="1200"/>
              <a:buFont typeface="Lato"/>
              <a:buChar char="●"/>
            </a:pPr>
            <a:r>
              <a:rPr lang="en" sz="1200"/>
              <a:t>EEG records the electrical signals generated by neurons in the brain and maps them to the underlying brain activity.</a:t>
            </a:r>
            <a:endParaRPr sz="1200"/>
          </a:p>
          <a:p>
            <a:pPr indent="-304800" lvl="0" marL="457200" rtl="0" algn="l">
              <a:spcBef>
                <a:spcPts val="0"/>
              </a:spcBef>
              <a:spcAft>
                <a:spcPts val="0"/>
              </a:spcAft>
              <a:buClr>
                <a:schemeClr val="accent1"/>
              </a:buClr>
              <a:buSzPts val="1200"/>
              <a:buFont typeface="Lato"/>
              <a:buChar char="●"/>
            </a:pPr>
            <a:r>
              <a:rPr lang="en" sz="1200"/>
              <a:t>EEG is also cost-effective and portable, making it a valuable tool for large-scale studies and field research.</a:t>
            </a:r>
            <a:endParaRPr sz="1200"/>
          </a:p>
        </p:txBody>
      </p:sp>
      <p:pic>
        <p:nvPicPr>
          <p:cNvPr id="126" name="Google Shape;126;p19"/>
          <p:cNvPicPr preferRelativeResize="0"/>
          <p:nvPr/>
        </p:nvPicPr>
        <p:blipFill>
          <a:blip r:embed="rId3">
            <a:alphaModFix/>
          </a:blip>
          <a:stretch>
            <a:fillRect/>
          </a:stretch>
        </p:blipFill>
        <p:spPr>
          <a:xfrm>
            <a:off x="4949625" y="2199150"/>
            <a:ext cx="3196076" cy="2082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EEG Channels</a:t>
            </a:r>
            <a:endParaRPr/>
          </a:p>
          <a:p>
            <a:pPr indent="0" lvl="0" marL="0" rtl="0" algn="l">
              <a:spcBef>
                <a:spcPts val="0"/>
              </a:spcBef>
              <a:spcAft>
                <a:spcPts val="0"/>
              </a:spcAft>
              <a:buNone/>
            </a:pPr>
            <a:r>
              <a:t/>
            </a:r>
            <a:endParaRPr/>
          </a:p>
        </p:txBody>
      </p:sp>
      <p:sp>
        <p:nvSpPr>
          <p:cNvPr id="132" name="Google Shape;132;p20"/>
          <p:cNvSpPr txBox="1"/>
          <p:nvPr>
            <p:ph idx="1" type="body"/>
          </p:nvPr>
        </p:nvSpPr>
        <p:spPr>
          <a:xfrm>
            <a:off x="729450" y="2078875"/>
            <a:ext cx="3756000" cy="244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p>
          <a:p>
            <a:pPr indent="0" lvl="0" marL="0" rtl="0" algn="l">
              <a:spcBef>
                <a:spcPts val="1200"/>
              </a:spcBef>
              <a:spcAft>
                <a:spcPts val="0"/>
              </a:spcAft>
              <a:buNone/>
            </a:pPr>
            <a:r>
              <a:rPr lang="en" sz="1200"/>
              <a:t>Typical EEG systems can have as few as a single channel to as many as 256 channels. Electrode placement on the head adheres to a formal standard called the 10/20 system or International 10/20 system.</a:t>
            </a:r>
            <a:endParaRPr sz="1200"/>
          </a:p>
          <a:p>
            <a:pPr indent="0" lvl="0" marL="0" rtl="0" algn="l">
              <a:spcBef>
                <a:spcPts val="1200"/>
              </a:spcBef>
              <a:spcAft>
                <a:spcPts val="1200"/>
              </a:spcAft>
              <a:buNone/>
            </a:pPr>
            <a:r>
              <a:t/>
            </a:r>
            <a:endParaRPr sz="1200"/>
          </a:p>
        </p:txBody>
      </p:sp>
      <p:pic>
        <p:nvPicPr>
          <p:cNvPr id="133" name="Google Shape;133;p20"/>
          <p:cNvPicPr preferRelativeResize="0"/>
          <p:nvPr/>
        </p:nvPicPr>
        <p:blipFill>
          <a:blip r:embed="rId3">
            <a:alphaModFix/>
          </a:blip>
          <a:stretch>
            <a:fillRect/>
          </a:stretch>
        </p:blipFill>
        <p:spPr>
          <a:xfrm>
            <a:off x="4691100" y="2182100"/>
            <a:ext cx="3356100" cy="2235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Imagined Speech</a:t>
            </a:r>
            <a:endParaRPr/>
          </a:p>
          <a:p>
            <a:pPr indent="0" lvl="0" marL="0" rtl="0" algn="l">
              <a:spcBef>
                <a:spcPts val="0"/>
              </a:spcBef>
              <a:spcAft>
                <a:spcPts val="0"/>
              </a:spcAft>
              <a:buNone/>
            </a:pPr>
            <a:r>
              <a:t/>
            </a:r>
            <a:endParaRPr/>
          </a:p>
        </p:txBody>
      </p:sp>
      <p:sp>
        <p:nvSpPr>
          <p:cNvPr id="139" name="Google Shape;139;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highlight>
                  <a:srgbClr val="FFFFFF"/>
                </a:highlight>
              </a:rPr>
              <a:t>“hearing” one’s own voice silently to oneself, without the intentional movement of any extremities such as lips, tongue, or hands</a:t>
            </a:r>
            <a:endParaRPr sz="1200">
              <a:highlight>
                <a:srgbClr val="FFFFFF"/>
              </a:highlight>
            </a:endParaRPr>
          </a:p>
          <a:p>
            <a:pPr indent="0" lvl="0" marL="0" rtl="0" algn="l">
              <a:spcBef>
                <a:spcPts val="1200"/>
              </a:spcBef>
              <a:spcAft>
                <a:spcPts val="0"/>
              </a:spcAft>
              <a:buNone/>
            </a:pPr>
            <a:r>
              <a:rPr lang="en" sz="1200">
                <a:highlight>
                  <a:srgbClr val="FFFFFF"/>
                </a:highlight>
              </a:rPr>
              <a:t>Usage:</a:t>
            </a:r>
            <a:endParaRPr sz="1200">
              <a:highlight>
                <a:srgbClr val="FFFFFF"/>
              </a:highlight>
            </a:endParaRPr>
          </a:p>
          <a:p>
            <a:pPr indent="-304800" lvl="0" marL="457200" rtl="0" algn="l">
              <a:spcBef>
                <a:spcPts val="1200"/>
              </a:spcBef>
              <a:spcAft>
                <a:spcPts val="0"/>
              </a:spcAft>
              <a:buSzPts val="1200"/>
              <a:buChar char="●"/>
            </a:pPr>
            <a:r>
              <a:rPr lang="en" sz="1200">
                <a:highlight>
                  <a:srgbClr val="FFFFFF"/>
                </a:highlight>
              </a:rPr>
              <a:t>Clinical tool to assist those with severe paralysis.</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“Synthetic telepathy” for the military. </a:t>
            </a:r>
            <a:endParaRPr sz="1200">
              <a:highlight>
                <a:srgbClr val="FFFFFF"/>
              </a:highlight>
            </a:endParaRPr>
          </a:p>
          <a:p>
            <a:pPr indent="-304800" lvl="0" marL="457200" rtl="0" algn="l">
              <a:spcBef>
                <a:spcPts val="0"/>
              </a:spcBef>
              <a:spcAft>
                <a:spcPts val="0"/>
              </a:spcAft>
              <a:buSzPts val="1200"/>
              <a:buChar char="●"/>
            </a:pPr>
            <a:r>
              <a:rPr lang="en" sz="1200">
                <a:highlight>
                  <a:srgbClr val="FFFFFF"/>
                </a:highlight>
              </a:rPr>
              <a:t>General purpose communication.</a:t>
            </a:r>
            <a:endParaRPr sz="1200">
              <a:highlight>
                <a:srgbClr val="FFFFFF"/>
              </a:highlight>
            </a:endParaRPr>
          </a:p>
          <a:p>
            <a:pPr indent="0" lvl="0" marL="0" rtl="0" algn="l">
              <a:spcBef>
                <a:spcPts val="1200"/>
              </a:spcBef>
              <a:spcAft>
                <a:spcPts val="1200"/>
              </a:spcAft>
              <a:buNone/>
            </a:pPr>
            <a:r>
              <a:t/>
            </a:r>
            <a:endParaRPr sz="1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